
<file path=[Content_Types].xml><?xml version="1.0" encoding="utf-8"?>
<Types xmlns="http://schemas.openxmlformats.org/package/2006/content-types">
  <Default Extension="jpeg" ContentType="image/jpeg"/>
  <Default Extension="jpg" ContentType="image/jpeg"/>
  <Default Extension="mov" ContentType="video/quicktime"/>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7"/>
  </p:notesMasterIdLst>
  <p:handoutMasterIdLst>
    <p:handoutMasterId r:id="rId38"/>
  </p:handoutMasterIdLst>
  <p:sldIdLst>
    <p:sldId id="303" r:id="rId2"/>
    <p:sldId id="264" r:id="rId3"/>
    <p:sldId id="551" r:id="rId4"/>
    <p:sldId id="412" r:id="rId5"/>
    <p:sldId id="568" r:id="rId6"/>
    <p:sldId id="414" r:id="rId7"/>
    <p:sldId id="564" r:id="rId8"/>
    <p:sldId id="552" r:id="rId9"/>
    <p:sldId id="262" r:id="rId10"/>
    <p:sldId id="263" r:id="rId11"/>
    <p:sldId id="516" r:id="rId12"/>
    <p:sldId id="265" r:id="rId13"/>
    <p:sldId id="558" r:id="rId14"/>
    <p:sldId id="557" r:id="rId15"/>
    <p:sldId id="560" r:id="rId16"/>
    <p:sldId id="559" r:id="rId17"/>
    <p:sldId id="553" r:id="rId18"/>
    <p:sldId id="487" r:id="rId19"/>
    <p:sldId id="374" r:id="rId20"/>
    <p:sldId id="316" r:id="rId21"/>
    <p:sldId id="319" r:id="rId22"/>
    <p:sldId id="346" r:id="rId23"/>
    <p:sldId id="359" r:id="rId24"/>
    <p:sldId id="361" r:id="rId25"/>
    <p:sldId id="362" r:id="rId26"/>
    <p:sldId id="363" r:id="rId27"/>
    <p:sldId id="364" r:id="rId28"/>
    <p:sldId id="565" r:id="rId29"/>
    <p:sldId id="561" r:id="rId30"/>
    <p:sldId id="541" r:id="rId31"/>
    <p:sldId id="492" r:id="rId32"/>
    <p:sldId id="360" r:id="rId33"/>
    <p:sldId id="563" r:id="rId34"/>
    <p:sldId id="267" r:id="rId35"/>
    <p:sldId id="567" r:id="rId36"/>
  </p:sldIdLst>
  <p:sldSz cx="12192000" cy="6858000"/>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2600"/>
    <a:srgbClr val="FF2F92"/>
    <a:srgbClr val="AB7942"/>
    <a:srgbClr val="FFD579"/>
    <a:srgbClr val="7A81FF"/>
    <a:srgbClr val="D883FF"/>
    <a:srgbClr val="FF85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581"/>
    <p:restoredTop sz="75289"/>
  </p:normalViewPr>
  <p:slideViewPr>
    <p:cSldViewPr snapToGrid="0" snapToObjects="1">
      <p:cViewPr varScale="1">
        <p:scale>
          <a:sx n="120" d="100"/>
          <a:sy n="120" d="100"/>
        </p:scale>
        <p:origin x="208" y="288"/>
      </p:cViewPr>
      <p:guideLst>
        <p:guide orient="horz" pos="2160"/>
        <p:guide pos="3840"/>
      </p:guideLst>
    </p:cSldViewPr>
  </p:slideViewPr>
  <p:notesTextViewPr>
    <p:cViewPr>
      <p:scale>
        <a:sx n="150" d="100"/>
        <a:sy n="150" d="100"/>
      </p:scale>
      <p:origin x="0" y="0"/>
    </p:cViewPr>
  </p:notesTextViewPr>
  <p:notesViewPr>
    <p:cSldViewPr snapToGrid="0" snapToObjects="1">
      <p:cViewPr varScale="1">
        <p:scale>
          <a:sx n="99" d="100"/>
          <a:sy n="99" d="100"/>
        </p:scale>
        <p:origin x="3160" y="1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5179484" y="0"/>
            <a:ext cx="3962400" cy="344091"/>
          </a:xfrm>
          <a:prstGeom prst="rect">
            <a:avLst/>
          </a:prstGeom>
        </p:spPr>
        <p:txBody>
          <a:bodyPr vert="horz" lIns="91440" tIns="45720" rIns="91440" bIns="45720" rtlCol="0"/>
          <a:lstStyle>
            <a:lvl1pPr algn="r">
              <a:defRPr sz="1200"/>
            </a:lvl1pPr>
          </a:lstStyle>
          <a:p>
            <a:fld id="{88389790-147C-7748-A8A1-65FAC8A20F72}" type="datetimeFigureOut">
              <a:rPr lang="en-US" smtClean="0"/>
              <a:t>8/21/20</a:t>
            </a:fld>
            <a:endParaRPr lang="en-US"/>
          </a:p>
        </p:txBody>
      </p:sp>
      <p:sp>
        <p:nvSpPr>
          <p:cNvPr id="4" name="Footer Placeholder 3"/>
          <p:cNvSpPr>
            <a:spLocks noGrp="1"/>
          </p:cNvSpPr>
          <p:nvPr>
            <p:ph type="ftr" sz="quarter" idx="2"/>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5179484" y="6513910"/>
            <a:ext cx="3962400" cy="344090"/>
          </a:xfrm>
          <a:prstGeom prst="rect">
            <a:avLst/>
          </a:prstGeom>
        </p:spPr>
        <p:txBody>
          <a:bodyPr vert="horz" lIns="91440" tIns="45720" rIns="91440" bIns="45720" rtlCol="0" anchor="b"/>
          <a:lstStyle>
            <a:lvl1pPr algn="r">
              <a:defRPr sz="1200"/>
            </a:lvl1pPr>
          </a:lstStyle>
          <a:p>
            <a:fld id="{31187C3C-3B4A-A94C-9469-5678414FBFB8}" type="slidenum">
              <a:rPr lang="en-US" smtClean="0"/>
              <a:t>‹#›</a:t>
            </a:fld>
            <a:endParaRPr lang="en-US"/>
          </a:p>
        </p:txBody>
      </p:sp>
    </p:spTree>
    <p:extLst>
      <p:ext uri="{BB962C8B-B14F-4D97-AF65-F5344CB8AC3E}">
        <p14:creationId xmlns:p14="http://schemas.microsoft.com/office/powerpoint/2010/main" val="8209896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48CB77B6-7185-9642-B594-FCD5D893C7A0}" type="datetimeFigureOut">
              <a:rPr lang="en-US" smtClean="0"/>
              <a:t>8/21/20</a:t>
            </a:fld>
            <a:endParaRPr lang="en-US"/>
          </a:p>
        </p:txBody>
      </p:sp>
      <p:sp>
        <p:nvSpPr>
          <p:cNvPr id="4" name="Slide Image Placeholder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0A193586-FEB5-7C43-8F44-7EFAE4EECA28}" type="slidenum">
              <a:rPr lang="en-US" smtClean="0"/>
              <a:t>‹#›</a:t>
            </a:fld>
            <a:endParaRPr lang="en-US"/>
          </a:p>
        </p:txBody>
      </p:sp>
    </p:spTree>
    <p:extLst>
      <p:ext uri="{BB962C8B-B14F-4D97-AF65-F5344CB8AC3E}">
        <p14:creationId xmlns:p14="http://schemas.microsoft.com/office/powerpoint/2010/main" val="2811076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sym typeface="Wingdings" pitchFamily="2" charset="2"/>
            </a:endParaRPr>
          </a:p>
        </p:txBody>
      </p:sp>
      <p:sp>
        <p:nvSpPr>
          <p:cNvPr id="4" name="Slide Number Placeholder 3"/>
          <p:cNvSpPr>
            <a:spLocks noGrp="1"/>
          </p:cNvSpPr>
          <p:nvPr>
            <p:ph type="sldNum" sz="quarter" idx="10"/>
          </p:nvPr>
        </p:nvSpPr>
        <p:spPr/>
        <p:txBody>
          <a:bodyPr/>
          <a:lstStyle/>
          <a:p>
            <a:fld id="{DD65BEC1-91A9-F040-80A2-A1EC33E8D6DB}"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14429181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Keith </a:t>
            </a:r>
            <a:r>
              <a:rPr lang="en-US" dirty="0" err="1"/>
              <a:t>Baggerly</a:t>
            </a:r>
            <a:r>
              <a:rPr lang="en-US" dirty="0"/>
              <a:t> and Kevin Coombes, biostatisticians at MD Anderson uncovered the mistakes that led to these retractions, in painstaking work. Let’s look at one of the errors they found.</a:t>
            </a:r>
          </a:p>
          <a:p>
            <a:endParaRPr lang="en-US" baseline="0" dirty="0"/>
          </a:p>
          <a:p>
            <a:r>
              <a:rPr lang="en-US" baseline="0" dirty="0"/>
              <a:t>These are a few of the hundreds of microarray probe sets </a:t>
            </a:r>
            <a:r>
              <a:rPr lang="mr-IN" baseline="0" dirty="0"/>
              <a:t>–</a:t>
            </a:r>
            <a:r>
              <a:rPr lang="en-US" baseline="0" dirty="0"/>
              <a:t> each corresponds to a gene </a:t>
            </a:r>
            <a:r>
              <a:rPr lang="mr-IN" baseline="0" dirty="0"/>
              <a:t>–</a:t>
            </a:r>
            <a:r>
              <a:rPr lang="en-US" baseline="0" dirty="0"/>
              <a:t> that the Duke investigators reported to predict sensitivity to 5-fluorouracil.</a:t>
            </a:r>
          </a:p>
          <a:p>
            <a:endParaRPr lang="en-US" baseline="0" dirty="0"/>
          </a:p>
          <a:p>
            <a:r>
              <a:rPr lang="en-US" baseline="0" dirty="0"/>
              <a:t>(**) And here are the probe sets that the MD Anderson team got. You can see that those two are different.</a:t>
            </a:r>
          </a:p>
          <a:p>
            <a:endParaRPr lang="en-US" baseline="0" dirty="0"/>
          </a:p>
          <a:p>
            <a:r>
              <a:rPr lang="en-US" baseline="0" dirty="0"/>
              <a:t>(**) If I highlight the last number of each probe, you might appreciate a pattern: the number of the probe set that Duke reported is exactly one less than the number of the probe that MD Anderson found when they re-did the analysis.</a:t>
            </a:r>
          </a:p>
          <a:p>
            <a:endParaRPr lang="en-US" baseline="0" dirty="0"/>
          </a:p>
          <a:p>
            <a:r>
              <a:rPr lang="en-US" baseline="0" dirty="0"/>
              <a:t>(**) This is what’s called a off-by-one indexing error and is what happens when you use Excel and accidentally </a:t>
            </a:r>
            <a:r>
              <a:rPr lang="en-US" dirty="0"/>
              <a:t>delete one cell, and as a result all the values in the affected column are shifted by one. This is a simple error to make, but as you might imagine, this error completely invalidates all downstream results.</a:t>
            </a:r>
            <a:endParaRPr lang="en-US" baseline="0" dirty="0"/>
          </a:p>
        </p:txBody>
      </p:sp>
      <p:sp>
        <p:nvSpPr>
          <p:cNvPr id="4" name="Slide Number Placeholder 3"/>
          <p:cNvSpPr>
            <a:spLocks noGrp="1"/>
          </p:cNvSpPr>
          <p:nvPr>
            <p:ph type="sldNum" sz="quarter" idx="10"/>
          </p:nvPr>
        </p:nvSpPr>
        <p:spPr/>
        <p:txBody>
          <a:bodyPr/>
          <a:lstStyle/>
          <a:p>
            <a:fld id="{DD65BEC1-91A9-F040-80A2-A1EC33E8D6DB}" type="slidenum">
              <a:rPr lang="en-US" smtClean="0">
                <a:solidFill>
                  <a:prstClr val="black"/>
                </a:solidFill>
              </a:rPr>
              <a:pPr/>
              <a:t>10</a:t>
            </a:fld>
            <a:endParaRPr lang="en-US">
              <a:solidFill>
                <a:prstClr val="black"/>
              </a:solidFill>
            </a:endParaRPr>
          </a:p>
        </p:txBody>
      </p:sp>
    </p:spTree>
    <p:extLst>
      <p:ext uri="{BB962C8B-B14F-4D97-AF65-F5344CB8AC3E}">
        <p14:creationId xmlns:p14="http://schemas.microsoft.com/office/powerpoint/2010/main" val="39510929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The off-by-one indexing error was just one of many simple errors the MD Anderson team discovered.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 Another type of error that was pervasive in the study was label reversal so that cell lines were labeled sensitive to a drug when they actually were resistant, and vice versa. That type of error can lead to a scenario where a patient gets the chemotherapy that would be predicted to be </a:t>
            </a:r>
            <a:r>
              <a:rPr lang="en-US" i="1" baseline="0" dirty="0"/>
              <a:t>least</a:t>
            </a:r>
            <a:r>
              <a:rPr lang="en-US" i="0" baseline="0" dirty="0"/>
              <a:t> beneficial.</a:t>
            </a: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 Other problems they identified were confounding, (**) inclusion of data from sources that were not reported in the paper, (**) and wrong figure shown.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These are all pretty simple errors – you don’t have to be egregiously incompetent or negligent to make them. (**) And because they’re so easy to make, and without good documentation or a reproducible workflow it’s hard to catch them, they are also very common.</a:t>
            </a:r>
          </a:p>
        </p:txBody>
      </p:sp>
      <p:sp>
        <p:nvSpPr>
          <p:cNvPr id="4" name="Slide Number Placeholder 3"/>
          <p:cNvSpPr>
            <a:spLocks noGrp="1"/>
          </p:cNvSpPr>
          <p:nvPr>
            <p:ph type="sldNum" sz="quarter" idx="5"/>
          </p:nvPr>
        </p:nvSpPr>
        <p:spPr/>
        <p:txBody>
          <a:bodyPr/>
          <a:lstStyle/>
          <a:p>
            <a:fld id="{0A193586-FEB5-7C43-8F44-7EFAE4EECA28}" type="slidenum">
              <a:rPr lang="en-US" smtClean="0"/>
              <a:t>11</a:t>
            </a:fld>
            <a:endParaRPr lang="en-US"/>
          </a:p>
        </p:txBody>
      </p:sp>
    </p:spTree>
    <p:extLst>
      <p:ext uri="{BB962C8B-B14F-4D97-AF65-F5344CB8AC3E}">
        <p14:creationId xmlns:p14="http://schemas.microsoft.com/office/powerpoint/2010/main" val="17779440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a key issue in this case study is that the investigators used point and click tools like Excel.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prevented peers and independent investigators from catching errors in the analysis, until it was too late.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the Duke case study is only one example where the critical barrier</a:t>
            </a:r>
            <a:r>
              <a:rPr lang="en-US" baseline="0" dirty="0"/>
              <a:t> to reproducibility was the tendency of investigators to use graphical user interface “point-and-click” type tools. These interactive tools usually don’t record user actions and because of this, they are fundamentally not reproducible.</a:t>
            </a:r>
          </a:p>
        </p:txBody>
      </p:sp>
      <p:sp>
        <p:nvSpPr>
          <p:cNvPr id="4" name="Slide Number Placeholder 3"/>
          <p:cNvSpPr>
            <a:spLocks noGrp="1"/>
          </p:cNvSpPr>
          <p:nvPr>
            <p:ph type="sldNum" sz="quarter" idx="10"/>
          </p:nvPr>
        </p:nvSpPr>
        <p:spPr/>
        <p:txBody>
          <a:bodyPr/>
          <a:lstStyle/>
          <a:p>
            <a:fld id="{DD65BEC1-91A9-F040-80A2-A1EC33E8D6DB}" type="slidenum">
              <a:rPr lang="en-US" smtClean="0">
                <a:solidFill>
                  <a:prstClr val="black"/>
                </a:solidFill>
              </a:rPr>
              <a:pPr/>
              <a:t>12</a:t>
            </a:fld>
            <a:endParaRPr lang="en-US">
              <a:solidFill>
                <a:prstClr val="black"/>
              </a:solidFill>
            </a:endParaRPr>
          </a:p>
        </p:txBody>
      </p:sp>
    </p:spTree>
    <p:extLst>
      <p:ext uri="{BB962C8B-B14F-4D97-AF65-F5344CB8AC3E}">
        <p14:creationId xmlns:p14="http://schemas.microsoft.com/office/powerpoint/2010/main" val="7438813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reproducibility doesn’t only help others, which makes sense when you consider the following three statements and ask yourself if they sound familiar.</a:t>
            </a:r>
            <a:endParaRPr lang="en-US" baseline="0" dirty="0"/>
          </a:p>
          <a:p>
            <a:endParaRPr lang="en-US" baseline="0" dirty="0"/>
          </a:p>
          <a:p>
            <a:r>
              <a:rPr lang="en-US" baseline="0" dirty="0"/>
              <a:t>…</a:t>
            </a:r>
          </a:p>
          <a:p>
            <a:r>
              <a:rPr lang="en-US" baseline="0" dirty="0"/>
              <a:t>*  …</a:t>
            </a:r>
          </a:p>
          <a:p>
            <a:endParaRPr lang="en-US" baseline="0" dirty="0"/>
          </a:p>
          <a:p>
            <a:r>
              <a:rPr lang="en-US" baseline="0" dirty="0"/>
              <a:t>(On a more serious note - if you’re analyzing </a:t>
            </a:r>
            <a:r>
              <a:rPr lang="en-US" u="sng" baseline="0" dirty="0"/>
              <a:t>clinical</a:t>
            </a:r>
            <a:r>
              <a:rPr lang="en-US" baseline="0" dirty="0"/>
              <a:t> data and might affect patient management or public health based on your findings, that makes it so much more important that you take steps to assure your analysis is free of errors.)</a:t>
            </a:r>
          </a:p>
        </p:txBody>
      </p:sp>
      <p:sp>
        <p:nvSpPr>
          <p:cNvPr id="4" name="Slide Number Placeholder 3"/>
          <p:cNvSpPr>
            <a:spLocks noGrp="1"/>
          </p:cNvSpPr>
          <p:nvPr>
            <p:ph type="sldNum" sz="quarter" idx="10"/>
          </p:nvPr>
        </p:nvSpPr>
        <p:spPr/>
        <p:txBody>
          <a:bodyPr/>
          <a:lstStyle/>
          <a:p>
            <a:fld id="{DD65BEC1-91A9-F040-80A2-A1EC33E8D6DB}" type="slidenum">
              <a:rPr lang="en-US" smtClean="0"/>
              <a:t>13</a:t>
            </a:fld>
            <a:endParaRPr lang="en-US"/>
          </a:p>
        </p:txBody>
      </p:sp>
    </p:spTree>
    <p:extLst>
      <p:ext uri="{BB962C8B-B14F-4D97-AF65-F5344CB8AC3E}">
        <p14:creationId xmlns:p14="http://schemas.microsoft.com/office/powerpoint/2010/main" val="24574130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61fff11857_3_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1" name="Google Shape;271;g61fff11857_3_31: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r>
              <a:rPr lang="en-US" dirty="0"/>
              <a:t>R Markdown allows you to have computer code mixed in with English narrative that documents the purpose of the code and details about decisions that you made in the analysis.</a:t>
            </a:r>
          </a:p>
        </p:txBody>
      </p:sp>
      <p:sp>
        <p:nvSpPr>
          <p:cNvPr id="272" name="Google Shape;272;g61fff11857_3_31:notes"/>
          <p:cNvSpPr txBox="1">
            <a:spLocks noGrp="1"/>
          </p:cNvSpPr>
          <p:nvPr>
            <p:ph type="sldNum" idx="12"/>
          </p:nvPr>
        </p:nvSpPr>
        <p:spPr>
          <a:xfrm>
            <a:off x="3884613" y="8685214"/>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14</a:t>
            </a:fld>
            <a:endParaRPr/>
          </a:p>
        </p:txBody>
      </p:sp>
    </p:spTree>
    <p:extLst>
      <p:ext uri="{BB962C8B-B14F-4D97-AF65-F5344CB8AC3E}">
        <p14:creationId xmlns:p14="http://schemas.microsoft.com/office/powerpoint/2010/main" val="33821622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15</a:t>
            </a:fld>
            <a:endParaRPr lang="en-US"/>
          </a:p>
        </p:txBody>
      </p:sp>
    </p:spTree>
    <p:extLst>
      <p:ext uri="{BB962C8B-B14F-4D97-AF65-F5344CB8AC3E}">
        <p14:creationId xmlns:p14="http://schemas.microsoft.com/office/powerpoint/2010/main" val="33658139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R Markdown document is </a:t>
            </a:r>
            <a:r>
              <a:rPr lang="en-US" baseline="0" dirty="0"/>
              <a:t>a regular text file that has “marks” to add styling. This text document can then be converted into a HTML or PDF document, in a process called “knitting”.</a:t>
            </a:r>
          </a:p>
          <a:p>
            <a:endParaRPr lang="en-US" baseline="0" dirty="0"/>
          </a:p>
          <a:p>
            <a:r>
              <a:rPr lang="en-US" baseline="0" dirty="0"/>
              <a:t>The “marks” (#, *, brackets for link) are designed to be easy to read and remember.</a:t>
            </a:r>
          </a:p>
          <a:p>
            <a:endParaRPr lang="en-US" baseline="0" dirty="0"/>
          </a:p>
          <a:p>
            <a:r>
              <a:rPr lang="en-US" baseline="0" dirty="0"/>
              <a:t>** </a:t>
            </a:r>
          </a:p>
          <a:p>
            <a:endParaRPr lang="en-US" baseline="0" dirty="0"/>
          </a:p>
          <a:p>
            <a:r>
              <a:rPr lang="en-US" baseline="0" dirty="0" err="1"/>
              <a:t>Rmarkdown</a:t>
            </a:r>
            <a:r>
              <a:rPr lang="en-US" baseline="0" dirty="0"/>
              <a:t> lets you add chunks of R code. This code - don't worry about how it works at this point - generates 100 normally distributed random numbers and assigns them to a variable called x. It then runs the summary function on x. </a:t>
            </a:r>
          </a:p>
          <a:p>
            <a:endParaRPr lang="en-US" baseline="0" dirty="0"/>
          </a:p>
          <a:p>
            <a:r>
              <a:rPr lang="en-US" baseline="0" dirty="0"/>
              <a:t>As you can see, in the rendered document the code chunk is placed neatly in a gray box to make it visually distinct from the marked up narrative text.</a:t>
            </a:r>
          </a:p>
          <a:p>
            <a:endParaRPr lang="en-US" baseline="0" dirty="0"/>
          </a:p>
          <a:p>
            <a:r>
              <a:rPr lang="en-US" baseline="0" dirty="0"/>
              <a:t>**</a:t>
            </a:r>
          </a:p>
          <a:p>
            <a:endParaRPr lang="en-US" baseline="0" dirty="0"/>
          </a:p>
          <a:p>
            <a:r>
              <a:rPr lang="en-US" baseline="0" dirty="0"/>
              <a:t>But here</a:t>
            </a:r>
            <a:r>
              <a:rPr lang="mr-IN" baseline="0" dirty="0"/>
              <a:t>’</a:t>
            </a:r>
            <a:r>
              <a:rPr lang="en-US" baseline="0" dirty="0"/>
              <a:t>s where it gets exciting: the rendered document also </a:t>
            </a:r>
            <a:r>
              <a:rPr lang="en-US" b="1" baseline="0" dirty="0"/>
              <a:t>runs</a:t>
            </a:r>
            <a:r>
              <a:rPr lang="en-US" b="0" baseline="0" dirty="0"/>
              <a:t> the code and shows the </a:t>
            </a:r>
            <a:r>
              <a:rPr lang="en-US" b="1" baseline="0" dirty="0"/>
              <a:t>result</a:t>
            </a:r>
            <a:r>
              <a:rPr lang="en-US" b="0" baseline="0" dirty="0"/>
              <a:t> right below the code! This way, a neatly formatted report is automatically the by-product of a completed analysis.</a:t>
            </a:r>
          </a:p>
          <a:p>
            <a:endParaRPr lang="en-US" b="0" baseline="0" dirty="0"/>
          </a:p>
          <a:p>
            <a:r>
              <a:rPr lang="en-US" b="0" baseline="0" dirty="0"/>
              <a:t>**</a:t>
            </a:r>
          </a:p>
          <a:p>
            <a:endParaRPr lang="en-US" b="0" baseline="0" dirty="0"/>
          </a:p>
          <a:p>
            <a:r>
              <a:rPr lang="en-US" b="0" baseline="0" dirty="0"/>
              <a:t>You can also include plots. Here we’re running the </a:t>
            </a:r>
            <a:r>
              <a:rPr lang="en-US" b="0" baseline="0" dirty="0" err="1"/>
              <a:t>hist</a:t>
            </a:r>
            <a:r>
              <a:rPr lang="en-US" b="0" baseline="0" dirty="0"/>
              <a:t> function on x, and the rendered document shows a histogram of the values in x.</a:t>
            </a:r>
            <a:endParaRPr lang="en-US" baseline="0" dirty="0"/>
          </a:p>
          <a:p>
            <a:endParaRPr lang="en-US" dirty="0"/>
          </a:p>
          <a:p>
            <a:endParaRPr lang="en-US" dirty="0"/>
          </a:p>
        </p:txBody>
      </p:sp>
      <p:sp>
        <p:nvSpPr>
          <p:cNvPr id="4" name="Slide Number Placeholder 3"/>
          <p:cNvSpPr>
            <a:spLocks noGrp="1"/>
          </p:cNvSpPr>
          <p:nvPr>
            <p:ph type="sldNum" sz="quarter" idx="10"/>
          </p:nvPr>
        </p:nvSpPr>
        <p:spPr/>
        <p:txBody>
          <a:bodyPr/>
          <a:lstStyle/>
          <a:p>
            <a:fld id="{DD65BEC1-91A9-F040-80A2-A1EC33E8D6DB}" type="slidenum">
              <a:rPr lang="en-US" smtClean="0"/>
              <a:t>16</a:t>
            </a:fld>
            <a:endParaRPr lang="en-US"/>
          </a:p>
        </p:txBody>
      </p:sp>
    </p:spTree>
    <p:extLst>
      <p:ext uri="{BB962C8B-B14F-4D97-AF65-F5344CB8AC3E}">
        <p14:creationId xmlns:p14="http://schemas.microsoft.com/office/powerpoint/2010/main" val="26135538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17</a:t>
            </a:fld>
            <a:endParaRPr lang="en-US"/>
          </a:p>
        </p:txBody>
      </p:sp>
    </p:spTree>
    <p:extLst>
      <p:ext uri="{BB962C8B-B14F-4D97-AF65-F5344CB8AC3E}">
        <p14:creationId xmlns:p14="http://schemas.microsoft.com/office/powerpoint/2010/main" val="31841922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Motivation: </a:t>
            </a:r>
          </a:p>
          <a:p>
            <a:br>
              <a:rPr lang="en-US" dirty="0"/>
            </a:br>
            <a:r>
              <a:rPr lang="en-US" dirty="0"/>
              <a:t>* import a file that contains COVID19 test results from the microbiology lab. The data is stored in a CSV file.</a:t>
            </a:r>
          </a:p>
        </p:txBody>
      </p:sp>
      <p:sp>
        <p:nvSpPr>
          <p:cNvPr id="4" name="Slide Number Placeholder 3"/>
          <p:cNvSpPr>
            <a:spLocks noGrp="1"/>
          </p:cNvSpPr>
          <p:nvPr>
            <p:ph type="sldNum" sz="quarter" idx="5"/>
          </p:nvPr>
        </p:nvSpPr>
        <p:spPr/>
        <p:txBody>
          <a:bodyPr/>
          <a:lstStyle/>
          <a:p>
            <a:fld id="{1FCC21F6-288D-5A4B-ACA3-285287681776}" type="slidenum">
              <a:rPr lang="en-US" smtClean="0"/>
              <a:t>18</a:t>
            </a:fld>
            <a:endParaRPr lang="en-US"/>
          </a:p>
        </p:txBody>
      </p:sp>
    </p:spTree>
    <p:extLst>
      <p:ext uri="{BB962C8B-B14F-4D97-AF65-F5344CB8AC3E}">
        <p14:creationId xmlns:p14="http://schemas.microsoft.com/office/powerpoint/2010/main" val="33377644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what’s a CSV file? CSV stands</a:t>
            </a:r>
            <a:r>
              <a:rPr lang="en-US" baseline="0" dirty="0"/>
              <a:t> for comma-separated values. </a:t>
            </a:r>
          </a:p>
          <a:p>
            <a:endParaRPr lang="en-US" baseline="0" dirty="0"/>
          </a:p>
          <a:p>
            <a:r>
              <a:rPr lang="en-US" baseline="0" dirty="0"/>
              <a:t>* A CSV file is a plain text file, which means you can open it in a text editor and look at it.</a:t>
            </a:r>
          </a:p>
          <a:p>
            <a:endParaRPr lang="en-US" baseline="0" dirty="0"/>
          </a:p>
          <a:p>
            <a:r>
              <a:rPr lang="en-US" baseline="0" dirty="0"/>
              <a:t>Here we have a CSV file with the names, MRNs, and date of birth of three “patients”</a:t>
            </a:r>
          </a:p>
          <a:p>
            <a:endParaRPr lang="en-US" baseline="0" dirty="0"/>
          </a:p>
          <a:p>
            <a:r>
              <a:rPr lang="en-US" baseline="0" dirty="0"/>
              <a:t>* This data structure is called rectangular because it falls into rows and columns, where each row has the same # of columns, and each columns has the same # of rows. </a:t>
            </a:r>
          </a:p>
          <a:p>
            <a:endParaRPr lang="en-US" baseline="0" dirty="0"/>
          </a:p>
          <a:p>
            <a:r>
              <a:rPr lang="en-US" baseline="0" dirty="0"/>
              <a:t>* Also note that this particular CSV file has a header row that, instead of data, has a descriptor of what kinds of data are found in each column. CSV files often but not always have such a header row.</a:t>
            </a:r>
          </a:p>
        </p:txBody>
      </p:sp>
      <p:sp>
        <p:nvSpPr>
          <p:cNvPr id="4" name="Slide Number Placeholder 3"/>
          <p:cNvSpPr>
            <a:spLocks noGrp="1"/>
          </p:cNvSpPr>
          <p:nvPr>
            <p:ph type="sldNum" sz="quarter" idx="10"/>
          </p:nvPr>
        </p:nvSpPr>
        <p:spPr/>
        <p:txBody>
          <a:bodyPr/>
          <a:lstStyle/>
          <a:p>
            <a:fld id="{0A193586-FEB5-7C43-8F44-7EFAE4EECA28}" type="slidenum">
              <a:rPr lang="en-US" smtClean="0"/>
              <a:t>19</a:t>
            </a:fld>
            <a:endParaRPr lang="en-US"/>
          </a:p>
        </p:txBody>
      </p:sp>
    </p:spTree>
    <p:extLst>
      <p:ext uri="{BB962C8B-B14F-4D97-AF65-F5344CB8AC3E}">
        <p14:creationId xmlns:p14="http://schemas.microsoft.com/office/powerpoint/2010/main" val="4386338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62eb0d21fa_0_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62eb0d21fa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Before I show you what a computational document looks like and how it fits into a reproducible workflow, let me introduce a few additional terms.</a:t>
            </a:r>
          </a:p>
          <a:p>
            <a:pPr marL="0" lvl="0" indent="0" algn="l" rtl="0">
              <a:spcBef>
                <a:spcPts val="0"/>
              </a:spcBef>
              <a:spcAft>
                <a:spcPts val="0"/>
              </a:spcAft>
              <a:buNone/>
            </a:pPr>
            <a:endParaRPr lang="en" dirty="0"/>
          </a:p>
          <a:p>
            <a:pPr marL="0" lvl="0" indent="0" algn="l" rtl="0">
              <a:spcBef>
                <a:spcPts val="0"/>
              </a:spcBef>
              <a:spcAft>
                <a:spcPts val="0"/>
              </a:spcAft>
              <a:buNone/>
            </a:pPr>
            <a:r>
              <a:rPr lang="en" dirty="0"/>
              <a:t>The first is R. R is a programming language for data analysis. We use R for a lot of reasons, including that it’s free, it’s great for wrangling data, and it creates great graphics. Also, you can use R to pull data from </a:t>
            </a:r>
            <a:r>
              <a:rPr lang="en" dirty="0">
                <a:solidFill>
                  <a:schemeClr val="dk1"/>
                </a:solidFill>
              </a:rPr>
              <a:t>any of the databases that are being used at Penn and CHOP, such as Epic, Cerner, and SOFT. doing basic data analysis with R is actually not that difficult to learn for non-programmers.</a:t>
            </a:r>
          </a:p>
          <a:p>
            <a:pPr marL="0" lvl="0" indent="0" algn="l" rtl="0">
              <a:spcBef>
                <a:spcPts val="0"/>
              </a:spcBef>
              <a:spcAft>
                <a:spcPts val="0"/>
              </a:spcAft>
              <a:buNone/>
            </a:pPr>
            <a:endParaRPr lang="en" dirty="0">
              <a:solidFill>
                <a:schemeClr val="dk1"/>
              </a:solidFill>
            </a:endParaRPr>
          </a:p>
          <a:p>
            <a:pPr marL="0" lvl="0" indent="0" algn="l" rtl="0">
              <a:spcBef>
                <a:spcPts val="0"/>
              </a:spcBef>
              <a:spcAft>
                <a:spcPts val="0"/>
              </a:spcAft>
              <a:buNone/>
            </a:pPr>
            <a:r>
              <a:rPr lang="en" dirty="0"/>
              <a:t>(**) Then there’s R Markdown. R Markdown is a computational document format that has executable code </a:t>
            </a:r>
            <a:r>
              <a:rPr lang="en" u="sng" dirty="0"/>
              <a:t>usually</a:t>
            </a:r>
            <a:r>
              <a:rPr lang="en" dirty="0"/>
              <a:t> written in R. I say </a:t>
            </a:r>
            <a:r>
              <a:rPr lang="en" u="sng" dirty="0"/>
              <a:t>usually</a:t>
            </a:r>
            <a:r>
              <a:rPr lang="en" dirty="0"/>
              <a:t> because it’s actually possible to write code in python, C++, and a other languages inside of an R Markdown document.</a:t>
            </a:r>
          </a:p>
          <a:p>
            <a:pPr marL="0" lvl="0" indent="0" algn="l" rtl="0">
              <a:spcBef>
                <a:spcPts val="0"/>
              </a:spcBef>
              <a:spcAft>
                <a:spcPts val="0"/>
              </a:spcAft>
              <a:buNone/>
            </a:pPr>
            <a:endParaRPr lang="en" dirty="0"/>
          </a:p>
          <a:p>
            <a:pPr marL="0" lvl="0" indent="0" algn="l" rtl="0">
              <a:spcBef>
                <a:spcPts val="0"/>
              </a:spcBef>
              <a:spcAft>
                <a:spcPts val="0"/>
              </a:spcAft>
              <a:buNone/>
            </a:pPr>
            <a:r>
              <a:rPr lang="en" dirty="0"/>
              <a:t>(**) Finally, there’s </a:t>
            </a:r>
            <a:r>
              <a:rPr lang="en" dirty="0" err="1"/>
              <a:t>RStudio</a:t>
            </a:r>
            <a:r>
              <a:rPr lang="en" dirty="0"/>
              <a:t>. </a:t>
            </a:r>
            <a:r>
              <a:rPr lang="en" dirty="0" err="1"/>
              <a:t>RStudio</a:t>
            </a:r>
            <a:r>
              <a:rPr lang="en" dirty="0"/>
              <a:t> is the name of a company and also the name of a piece of software this company makes and makes available for free. You can think of </a:t>
            </a:r>
            <a:r>
              <a:rPr lang="en" dirty="0" err="1"/>
              <a:t>RStudio</a:t>
            </a:r>
            <a:r>
              <a:rPr lang="en" dirty="0"/>
              <a:t> as a fancy editor for writing R and R Markdown. You can run </a:t>
            </a:r>
            <a:r>
              <a:rPr lang="en" dirty="0" err="1">
                <a:solidFill>
                  <a:schemeClr val="dk1"/>
                </a:solidFill>
              </a:rPr>
              <a:t>RStudio</a:t>
            </a:r>
            <a:r>
              <a:rPr lang="en" dirty="0">
                <a:solidFill>
                  <a:schemeClr val="dk1"/>
                </a:solidFill>
              </a:rPr>
              <a:t> on Mac or Windows, or, if you’re concerned about protecting patient data or intellectual property, it’s straightforward to lock down an </a:t>
            </a:r>
            <a:r>
              <a:rPr lang="en" dirty="0" err="1">
                <a:solidFill>
                  <a:schemeClr val="dk1"/>
                </a:solidFill>
              </a:rPr>
              <a:t>RStudio</a:t>
            </a:r>
            <a:r>
              <a:rPr lang="en" dirty="0">
                <a:solidFill>
                  <a:schemeClr val="dk1"/>
                </a:solidFill>
              </a:rPr>
              <a:t> server behind the hospital firewall.</a:t>
            </a:r>
          </a:p>
        </p:txBody>
      </p:sp>
    </p:spTree>
    <p:extLst>
      <p:ext uri="{BB962C8B-B14F-4D97-AF65-F5344CB8AC3E}">
        <p14:creationId xmlns:p14="http://schemas.microsoft.com/office/powerpoint/2010/main" val="36955045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a:t>
            </a:r>
            <a:r>
              <a:rPr lang="en-US" dirty="0" err="1"/>
              <a:t>Tidyverse</a:t>
            </a:r>
            <a:r>
              <a:rPr lang="en-US" dirty="0"/>
              <a:t> is a</a:t>
            </a:r>
            <a:r>
              <a:rPr lang="en-US" baseline="0" dirty="0"/>
              <a:t> modern set of tools for data analysis in R. It’s quickly becoming the de facto standard for doing data science with R.</a:t>
            </a:r>
          </a:p>
          <a:p>
            <a:endParaRPr lang="en-US" dirty="0"/>
          </a:p>
          <a:p>
            <a:r>
              <a:rPr lang="en-US" dirty="0"/>
              <a:t>The basic tenets of “tidy” data analysis include:</a:t>
            </a:r>
          </a:p>
          <a:p>
            <a:pPr marL="171450" indent="-171450">
              <a:buFontTx/>
              <a:buChar char="-"/>
            </a:pPr>
            <a:r>
              <a:rPr lang="en-US" dirty="0"/>
              <a:t>Data should be organized in a consistent, standardized way. Each row is an observation, and each column is a variable. This is a very common way to organize data in a spreadsheet and might sound familiar from how you already organize your data in Excel.</a:t>
            </a:r>
          </a:p>
          <a:p>
            <a:pPr marL="171450" indent="-171450">
              <a:buFontTx/>
              <a:buChar char="-"/>
            </a:pPr>
            <a:r>
              <a:rPr lang="en-US" dirty="0"/>
              <a:t>Programming code that acts on the data should be consistent, concise, and mimic the English language as much as possible.</a:t>
            </a:r>
          </a:p>
          <a:p>
            <a:pPr marL="171450" indent="-171450">
              <a:buFontTx/>
              <a:buChar char="-"/>
            </a:pPr>
            <a:r>
              <a:rPr lang="en-US" dirty="0"/>
              <a:t>Each data analysis can be broken down into a series of atomic steps, such as “select this column” or ”arrange the data by the values in that column”. An arbitrarily complex data analysis can be broken down as a pipeline of atomic steps.</a:t>
            </a:r>
          </a:p>
        </p:txBody>
      </p:sp>
      <p:sp>
        <p:nvSpPr>
          <p:cNvPr id="4" name="Slide Number Placeholder 3"/>
          <p:cNvSpPr>
            <a:spLocks noGrp="1"/>
          </p:cNvSpPr>
          <p:nvPr>
            <p:ph type="sldNum" sz="quarter" idx="10"/>
          </p:nvPr>
        </p:nvSpPr>
        <p:spPr/>
        <p:txBody>
          <a:bodyPr/>
          <a:lstStyle/>
          <a:p>
            <a:fld id="{DD65BEC1-91A9-F040-80A2-A1EC33E8D6DB}" type="slidenum">
              <a:rPr lang="en-US" smtClean="0"/>
              <a:t>20</a:t>
            </a:fld>
            <a:endParaRPr lang="en-US"/>
          </a:p>
        </p:txBody>
      </p:sp>
    </p:spTree>
    <p:extLst>
      <p:ext uri="{BB962C8B-B14F-4D97-AF65-F5344CB8AC3E}">
        <p14:creationId xmlns:p14="http://schemas.microsoft.com/office/powerpoint/2010/main" val="311088007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the features that makes R powerful is the fact</a:t>
            </a:r>
            <a:r>
              <a:rPr lang="en-US" baseline="0" dirty="0"/>
              <a:t> that it’s easy to extend its functionality with packages.</a:t>
            </a:r>
          </a:p>
          <a:p>
            <a:endParaRPr lang="en-US" baseline="0" dirty="0"/>
          </a:p>
          <a:p>
            <a:r>
              <a:rPr lang="en-US" baseline="0" dirty="0"/>
              <a:t>A package is a essentially a zip file that contains data sets, functions, and help files that document those data sets and functions.</a:t>
            </a:r>
          </a:p>
          <a:p>
            <a:endParaRPr lang="en-US" baseline="0" dirty="0"/>
          </a:p>
          <a:p>
            <a:r>
              <a:rPr lang="en-US" baseline="0" dirty="0"/>
              <a:t>Packages need to be installed explicitly – with the command </a:t>
            </a:r>
            <a:r>
              <a:rPr lang="en-US" b="1" baseline="0" dirty="0" err="1"/>
              <a:t>install.packages</a:t>
            </a:r>
            <a:r>
              <a:rPr lang="en-US" baseline="0" dirty="0"/>
              <a:t>. So let’s say you want to install a package named “</a:t>
            </a:r>
            <a:r>
              <a:rPr lang="en-US" baseline="0" dirty="0" err="1"/>
              <a:t>tidyverse</a:t>
            </a:r>
            <a:r>
              <a:rPr lang="en-US" baseline="0" dirty="0"/>
              <a:t>”. You go to the R Console and type </a:t>
            </a:r>
            <a:r>
              <a:rPr lang="en-US" baseline="0" dirty="0" err="1"/>
              <a:t>install.packages</a:t>
            </a:r>
            <a:r>
              <a:rPr lang="en-US" baseline="0" dirty="0"/>
              <a:t>(“</a:t>
            </a:r>
            <a:r>
              <a:rPr lang="en-US" baseline="0" dirty="0" err="1"/>
              <a:t>tidyverse</a:t>
            </a:r>
            <a:r>
              <a:rPr lang="en-US" baseline="0" dirty="0"/>
              <a:t>”). </a:t>
            </a:r>
          </a:p>
          <a:p>
            <a:endParaRPr lang="en-US" baseline="0" dirty="0"/>
          </a:p>
          <a:p>
            <a:r>
              <a:rPr lang="en-US" baseline="0" dirty="0"/>
              <a:t>Each package you want to use needs to be installed only once on each computer. However, in order to use the functions or data in the package, you also need to </a:t>
            </a:r>
            <a:r>
              <a:rPr lang="en-US" b="1" baseline="0" dirty="0"/>
              <a:t>load</a:t>
            </a:r>
            <a:r>
              <a:rPr lang="en-US" b="0" baseline="0" dirty="0"/>
              <a:t> the package. This is done with the command “library”. So to enable all the functions in the “</a:t>
            </a:r>
            <a:r>
              <a:rPr lang="en-US" b="0" baseline="0" dirty="0" err="1"/>
              <a:t>tidyverse</a:t>
            </a:r>
            <a:r>
              <a:rPr lang="en-US" b="0" baseline="0" dirty="0"/>
              <a:t>” package, you type library(“</a:t>
            </a:r>
            <a:r>
              <a:rPr lang="en-US" b="0" baseline="0" dirty="0" err="1"/>
              <a:t>tidyverse</a:t>
            </a:r>
            <a:r>
              <a:rPr lang="en-US" b="0" baseline="0" dirty="0"/>
              <a:t>”). Packages remain loaded until you quit R. So every time you start a new R session you have to load each package that you want to use again.</a:t>
            </a:r>
          </a:p>
          <a:p>
            <a:endParaRPr lang="en-US" b="0" baseline="0" dirty="0"/>
          </a:p>
          <a:p>
            <a:r>
              <a:rPr lang="en-US" b="0" baseline="0" dirty="0"/>
              <a:t>On our </a:t>
            </a:r>
            <a:r>
              <a:rPr lang="en-US" b="0" baseline="0" dirty="0" err="1"/>
              <a:t>RStudio</a:t>
            </a:r>
            <a:r>
              <a:rPr lang="en-US" b="0" baseline="0" dirty="0"/>
              <a:t> Server, you won’t need to install any packages for this course. But at times you’ll need to load packages. We’ll practice this later.</a:t>
            </a:r>
            <a:endParaRPr lang="en-US" baseline="0" dirty="0"/>
          </a:p>
          <a:p>
            <a:endParaRPr lang="en-US" baseline="0" dirty="0"/>
          </a:p>
          <a:p>
            <a:r>
              <a:rPr lang="en-US" baseline="0" dirty="0"/>
              <a:t>So these are the first two R commands we’ve covered - </a:t>
            </a:r>
            <a:r>
              <a:rPr lang="en-US" b="1" baseline="0" dirty="0" err="1"/>
              <a:t>install.packages</a:t>
            </a:r>
            <a:r>
              <a:rPr lang="en-US" b="1" baseline="0" dirty="0"/>
              <a:t> </a:t>
            </a:r>
            <a:r>
              <a:rPr lang="en-US" baseline="0" dirty="0"/>
              <a:t>and </a:t>
            </a:r>
            <a:r>
              <a:rPr lang="en-US" b="1" baseline="0" dirty="0"/>
              <a:t>library</a:t>
            </a:r>
            <a:r>
              <a:rPr lang="en-US" baseline="0" dirty="0"/>
              <a:t>.</a:t>
            </a:r>
          </a:p>
        </p:txBody>
      </p:sp>
      <p:sp>
        <p:nvSpPr>
          <p:cNvPr id="4" name="Slide Number Placeholder 3"/>
          <p:cNvSpPr>
            <a:spLocks noGrp="1"/>
          </p:cNvSpPr>
          <p:nvPr>
            <p:ph type="sldNum" sz="quarter" idx="10"/>
          </p:nvPr>
        </p:nvSpPr>
        <p:spPr/>
        <p:txBody>
          <a:bodyPr/>
          <a:lstStyle/>
          <a:p>
            <a:fld id="{0A193586-FEB5-7C43-8F44-7EFAE4EECA28}" type="slidenum">
              <a:rPr lang="en-US" smtClean="0"/>
              <a:t>21</a:t>
            </a:fld>
            <a:endParaRPr lang="en-US"/>
          </a:p>
        </p:txBody>
      </p:sp>
    </p:spTree>
    <p:extLst>
      <p:ext uri="{BB962C8B-B14F-4D97-AF65-F5344CB8AC3E}">
        <p14:creationId xmlns:p14="http://schemas.microsoft.com/office/powerpoint/2010/main" val="25456704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a:t>
            </a:r>
            <a:r>
              <a:rPr lang="en-US" baseline="0" dirty="0"/>
              <a:t> import CSV files using the </a:t>
            </a:r>
            <a:r>
              <a:rPr lang="en-US" baseline="0" dirty="0" err="1"/>
              <a:t>read_csv</a:t>
            </a:r>
            <a:r>
              <a:rPr lang="en-US" baseline="0" dirty="0"/>
              <a:t>() function. Here is a template for how to use the </a:t>
            </a:r>
            <a:r>
              <a:rPr lang="en-US" baseline="0" dirty="0" err="1"/>
              <a:t>read_csv</a:t>
            </a:r>
            <a:r>
              <a:rPr lang="en-US" baseline="0" dirty="0"/>
              <a:t> function to create a data frame object from a CSV file. You start with the name of a data frame object then you have this left-ward arrow then </a:t>
            </a:r>
            <a:r>
              <a:rPr lang="en-US" baseline="0" dirty="0" err="1"/>
              <a:t>read_csv</a:t>
            </a:r>
            <a:r>
              <a:rPr lang="en-US" baseline="0" dirty="0"/>
              <a:t> and then the file name in parentheses. </a:t>
            </a:r>
          </a:p>
        </p:txBody>
      </p:sp>
      <p:sp>
        <p:nvSpPr>
          <p:cNvPr id="4" name="Slide Number Placeholder 3"/>
          <p:cNvSpPr>
            <a:spLocks noGrp="1"/>
          </p:cNvSpPr>
          <p:nvPr>
            <p:ph type="sldNum" sz="quarter" idx="10"/>
          </p:nvPr>
        </p:nvSpPr>
        <p:spPr/>
        <p:txBody>
          <a:bodyPr/>
          <a:lstStyle/>
          <a:p>
            <a:fld id="{0A193586-FEB5-7C43-8F44-7EFAE4EECA28}" type="slidenum">
              <a:rPr lang="en-US" smtClean="0"/>
              <a:t>22</a:t>
            </a:fld>
            <a:endParaRPr lang="en-US"/>
          </a:p>
        </p:txBody>
      </p:sp>
    </p:spTree>
    <p:extLst>
      <p:ext uri="{BB962C8B-B14F-4D97-AF65-F5344CB8AC3E}">
        <p14:creationId xmlns:p14="http://schemas.microsoft.com/office/powerpoint/2010/main" val="94440382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baseline="0" dirty="0"/>
              <a:t>This code construct is exceedingly common in R, so I want to spend a few minutes exploring it.</a:t>
            </a:r>
          </a:p>
          <a:p>
            <a:pPr marL="171450" indent="-171450">
              <a:buFontTx/>
              <a:buChar char="-"/>
            </a:pPr>
            <a:endParaRPr lang="en-US" baseline="0" dirty="0"/>
          </a:p>
          <a:p>
            <a:pPr marL="171450" indent="-171450">
              <a:buFontTx/>
              <a:buChar char="-"/>
            </a:pPr>
            <a:r>
              <a:rPr lang="en-US" baseline="0" dirty="0" err="1"/>
              <a:t>read_csv</a:t>
            </a:r>
            <a:r>
              <a:rPr lang="en-US" baseline="0" dirty="0"/>
              <a:t>() is a function. Remember that functions are defined in packages. We loaded the </a:t>
            </a:r>
            <a:r>
              <a:rPr lang="en-US" baseline="0" dirty="0" err="1"/>
              <a:t>readr</a:t>
            </a:r>
            <a:r>
              <a:rPr lang="en-US" baseline="0" dirty="0"/>
              <a:t> package (which is part of the </a:t>
            </a:r>
            <a:r>
              <a:rPr lang="en-US" baseline="0" dirty="0" err="1"/>
              <a:t>tidyverse</a:t>
            </a:r>
            <a:r>
              <a:rPr lang="en-US" baseline="0" dirty="0"/>
              <a:t> set of packages) to be able to use the </a:t>
            </a:r>
            <a:r>
              <a:rPr lang="en-US" baseline="0" dirty="0" err="1"/>
              <a:t>read_csv</a:t>
            </a:r>
            <a:r>
              <a:rPr lang="en-US" baseline="0" dirty="0"/>
              <a:t> function. </a:t>
            </a:r>
          </a:p>
          <a:p>
            <a:pPr marL="171450" indent="-171450">
              <a:buFontTx/>
              <a:buChar char="-"/>
            </a:pPr>
            <a:endParaRPr lang="en-US" baseline="0" dirty="0"/>
          </a:p>
          <a:p>
            <a:pPr marL="171450" indent="-171450">
              <a:buFontTx/>
              <a:buChar char="-"/>
            </a:pPr>
            <a:r>
              <a:rPr lang="en-US" baseline="0" dirty="0"/>
              <a:t>You all remember functions from calculus. It’s something that takes an input, say an ‘x’ value and returns an output, say a ’y’ value. Functions in computer programming also take input and return outputs. But the inputs and outputs here are objects that exist within the context of a programming language. For </a:t>
            </a:r>
            <a:r>
              <a:rPr lang="en-US" baseline="0" dirty="0" err="1"/>
              <a:t>read_csv</a:t>
            </a:r>
            <a:r>
              <a:rPr lang="en-US" baseline="0" dirty="0"/>
              <a:t>, the input is a the file name of a CSV file; and the output is a data frame with the contents of the file.</a:t>
            </a: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23</a:t>
            </a:fld>
            <a:endParaRPr lang="en-US"/>
          </a:p>
        </p:txBody>
      </p:sp>
    </p:spTree>
    <p:extLst>
      <p:ext uri="{BB962C8B-B14F-4D97-AF65-F5344CB8AC3E}">
        <p14:creationId xmlns:p14="http://schemas.microsoft.com/office/powerpoint/2010/main" val="247499747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The input that goes</a:t>
            </a:r>
            <a:r>
              <a:rPr lang="en-US" baseline="0" dirty="0"/>
              <a:t> into a function is called an </a:t>
            </a:r>
            <a:r>
              <a:rPr lang="en-US" u="sng" baseline="0" dirty="0"/>
              <a:t>argument</a:t>
            </a:r>
            <a:r>
              <a:rPr lang="en-US" baseline="0" dirty="0"/>
              <a:t>. The argument to a function gets put in parentheses.</a:t>
            </a:r>
          </a:p>
          <a:p>
            <a:pPr marL="628650" lvl="1" indent="-171450">
              <a:buFontTx/>
              <a:buChar char="-"/>
            </a:pPr>
            <a:endParaRPr lang="en-US" baseline="0" dirty="0"/>
          </a:p>
          <a:p>
            <a:pPr marL="171450" lvl="0" indent="-171450">
              <a:buFontTx/>
              <a:buChar char="-"/>
            </a:pPr>
            <a:r>
              <a:rPr lang="en-US" baseline="0" dirty="0"/>
              <a:t>A function can have zero, one, or many arguments. If there is more than one argument, you’d use commas to separate them. We’ll see examples of that later.</a:t>
            </a: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24</a:t>
            </a:fld>
            <a:endParaRPr lang="en-US"/>
          </a:p>
        </p:txBody>
      </p:sp>
    </p:spTree>
    <p:extLst>
      <p:ext uri="{BB962C8B-B14F-4D97-AF65-F5344CB8AC3E}">
        <p14:creationId xmlns:p14="http://schemas.microsoft.com/office/powerpoint/2010/main" val="158755637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So again, </a:t>
            </a:r>
            <a:r>
              <a:rPr lang="en-US" dirty="0" err="1"/>
              <a:t>read_csv</a:t>
            </a:r>
            <a:r>
              <a:rPr lang="en-US" dirty="0"/>
              <a:t> outputs a data frame, but we want to *capture* that data frame inside of a named object.</a:t>
            </a:r>
            <a:r>
              <a:rPr lang="en-US" baseline="0" dirty="0"/>
              <a:t> The reason is that we want to hand that object to other functions so they can do other stuff with it, for example, summarize or visualize the data in it. </a:t>
            </a:r>
          </a:p>
        </p:txBody>
      </p:sp>
      <p:sp>
        <p:nvSpPr>
          <p:cNvPr id="4" name="Slide Number Placeholder 3"/>
          <p:cNvSpPr>
            <a:spLocks noGrp="1"/>
          </p:cNvSpPr>
          <p:nvPr>
            <p:ph type="sldNum" sz="quarter" idx="10"/>
          </p:nvPr>
        </p:nvSpPr>
        <p:spPr/>
        <p:txBody>
          <a:bodyPr/>
          <a:lstStyle/>
          <a:p>
            <a:fld id="{0A193586-FEB5-7C43-8F44-7EFAE4EECA28}" type="slidenum">
              <a:rPr lang="en-US" smtClean="0"/>
              <a:t>25</a:t>
            </a:fld>
            <a:endParaRPr lang="en-US"/>
          </a:p>
        </p:txBody>
      </p:sp>
    </p:spTree>
    <p:extLst>
      <p:ext uri="{BB962C8B-B14F-4D97-AF65-F5344CB8AC3E}">
        <p14:creationId xmlns:p14="http://schemas.microsoft.com/office/powerpoint/2010/main" val="141949940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To put the output of the </a:t>
            </a:r>
            <a:r>
              <a:rPr lang="en-US" dirty="0" err="1"/>
              <a:t>read_csv</a:t>
            </a:r>
            <a:r>
              <a:rPr lang="en-US" dirty="0"/>
              <a:t> function into a named</a:t>
            </a:r>
            <a:r>
              <a:rPr lang="en-US" baseline="0" dirty="0"/>
              <a:t> object, you use the assignment operator. </a:t>
            </a:r>
          </a:p>
          <a:p>
            <a:pPr marL="171450" indent="-171450">
              <a:buFontTx/>
              <a:buChar char="-"/>
            </a:pPr>
            <a:endParaRPr lang="en-US" baseline="0" dirty="0"/>
          </a:p>
          <a:p>
            <a:pPr marL="171450" indent="-171450">
              <a:buFontTx/>
              <a:buChar char="-"/>
            </a:pPr>
            <a:r>
              <a:rPr lang="en-US" baseline="0" dirty="0"/>
              <a:t>The assignment operator is a smaller-than followed by a dash or minus and looks kind of like an arrow pointing left. It’s usually read as “gets.”</a:t>
            </a: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26</a:t>
            </a:fld>
            <a:endParaRPr lang="en-US"/>
          </a:p>
        </p:txBody>
      </p:sp>
    </p:spTree>
    <p:extLst>
      <p:ext uri="{BB962C8B-B14F-4D97-AF65-F5344CB8AC3E}">
        <p14:creationId xmlns:p14="http://schemas.microsoft.com/office/powerpoint/2010/main" val="90729393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a:t>
            </a:r>
            <a:r>
              <a:rPr lang="en-US" baseline="0" dirty="0"/>
              <a:t> for example in this line of code the object </a:t>
            </a:r>
            <a:r>
              <a:rPr lang="en-US" baseline="0" dirty="0" err="1"/>
              <a:t>test_df</a:t>
            </a:r>
            <a:r>
              <a:rPr lang="en-US" baseline="0" dirty="0"/>
              <a:t> gets a data frame created by </a:t>
            </a:r>
            <a:r>
              <a:rPr lang="en-US" baseline="0" dirty="0" err="1"/>
              <a:t>read_csv</a:t>
            </a:r>
            <a:r>
              <a:rPr lang="en-US" baseline="0" dirty="0"/>
              <a:t> as it reads a file named </a:t>
            </a:r>
            <a:r>
              <a:rPr lang="en-US" baseline="0" dirty="0" err="1"/>
              <a:t>test_data.csv</a:t>
            </a:r>
            <a:r>
              <a:rPr lang="en-US" baseline="0" dirty="0"/>
              <a:t>.</a:t>
            </a:r>
          </a:p>
          <a:p>
            <a:endParaRPr lang="en-US" baseline="0" dirty="0"/>
          </a:p>
          <a:p>
            <a:r>
              <a:rPr lang="en-US" baseline="0" dirty="0"/>
              <a:t>The line reads “</a:t>
            </a:r>
            <a:r>
              <a:rPr lang="en-US" baseline="0" dirty="0" err="1"/>
              <a:t>test_df</a:t>
            </a:r>
            <a:r>
              <a:rPr lang="en-US" baseline="0" dirty="0"/>
              <a:t> gets </a:t>
            </a:r>
            <a:r>
              <a:rPr lang="en-US" baseline="0" dirty="0" err="1"/>
              <a:t>read_csv</a:t>
            </a:r>
            <a:r>
              <a:rPr lang="en-US" baseline="0" dirty="0"/>
              <a:t> of </a:t>
            </a:r>
            <a:r>
              <a:rPr lang="en-US" baseline="0" dirty="0" err="1"/>
              <a:t>test_data.csv</a:t>
            </a:r>
            <a:r>
              <a:rPr lang="en-US" baseline="0" dirty="0"/>
              <a:t>.”</a:t>
            </a:r>
          </a:p>
          <a:p>
            <a:endParaRPr lang="en-US" baseline="0" dirty="0"/>
          </a:p>
          <a:p>
            <a:r>
              <a:rPr lang="en-US" baseline="0" dirty="0"/>
              <a:t>You might notice that one of the objects is put in quotes and the other one isn't. </a:t>
            </a:r>
          </a:p>
          <a:p>
            <a:r>
              <a:rPr lang="en-US" baseline="0" dirty="0"/>
              <a:t>To be honest, quotes can be confusing. Names of objects such as data frames don't get quotes. In contrast, literal file names are always put in quotes.</a:t>
            </a: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27</a:t>
            </a:fld>
            <a:endParaRPr lang="en-US"/>
          </a:p>
        </p:txBody>
      </p:sp>
    </p:spTree>
    <p:extLst>
      <p:ext uri="{BB962C8B-B14F-4D97-AF65-F5344CB8AC3E}">
        <p14:creationId xmlns:p14="http://schemas.microsoft.com/office/powerpoint/2010/main" val="13077179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28</a:t>
            </a:fld>
            <a:endParaRPr lang="en-US"/>
          </a:p>
        </p:txBody>
      </p:sp>
    </p:spTree>
    <p:extLst>
      <p:ext uri="{BB962C8B-B14F-4D97-AF65-F5344CB8AC3E}">
        <p14:creationId xmlns:p14="http://schemas.microsoft.com/office/powerpoint/2010/main" val="171454675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To recap what we covered up to this point,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Analyzing data with with Excel, or similar spreadsheet software, can compromise data quality, and may ultimately lead to patient harm. This is because Excel does not record user interactions and it’s easy to make simple errors that can be very difficult to uncover later.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Instead, you could use a reproducible workflow in which the entire analysis is automated with computer code, and we looked at how doing that can improve your confidence in the validity of an analysis.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and finally, we defined “computational document” as documents that have executable code inside of them and we went over how computational documents are a key ingredient of reproducible workflows. </a:t>
            </a:r>
          </a:p>
        </p:txBody>
      </p:sp>
      <p:sp>
        <p:nvSpPr>
          <p:cNvPr id="4" name="Slide Number Placeholder 3"/>
          <p:cNvSpPr>
            <a:spLocks noGrp="1"/>
          </p:cNvSpPr>
          <p:nvPr>
            <p:ph type="sldNum" sz="quarter" idx="5"/>
          </p:nvPr>
        </p:nvSpPr>
        <p:spPr/>
        <p:txBody>
          <a:bodyPr/>
          <a:lstStyle/>
          <a:p>
            <a:fld id="{0A193586-FEB5-7C43-8F44-7EFAE4EECA28}" type="slidenum">
              <a:rPr lang="en-US" smtClean="0"/>
              <a:t>29</a:t>
            </a:fld>
            <a:endParaRPr lang="en-US"/>
          </a:p>
        </p:txBody>
      </p:sp>
    </p:spTree>
    <p:extLst>
      <p:ext uri="{BB962C8B-B14F-4D97-AF65-F5344CB8AC3E}">
        <p14:creationId xmlns:p14="http://schemas.microsoft.com/office/powerpoint/2010/main" val="15550890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3</a:t>
            </a:fld>
            <a:endParaRPr lang="en-US"/>
          </a:p>
        </p:txBody>
      </p:sp>
    </p:spTree>
    <p:extLst>
      <p:ext uri="{BB962C8B-B14F-4D97-AF65-F5344CB8AC3E}">
        <p14:creationId xmlns:p14="http://schemas.microsoft.com/office/powerpoint/2010/main" val="182628230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30</a:t>
            </a:fld>
            <a:endParaRPr lang="en-US"/>
          </a:p>
        </p:txBody>
      </p:sp>
    </p:spTree>
    <p:extLst>
      <p:ext uri="{BB962C8B-B14F-4D97-AF65-F5344CB8AC3E}">
        <p14:creationId xmlns:p14="http://schemas.microsoft.com/office/powerpoint/2010/main" val="215572674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Data Import cheat sheet actually answers</a:t>
            </a:r>
            <a:r>
              <a:rPr lang="en-US" baseline="0" dirty="0"/>
              <a:t> </a:t>
            </a:r>
            <a:r>
              <a:rPr lang="en-US" dirty="0"/>
              <a:t>the question how to import pipe-delimited</a:t>
            </a:r>
            <a:r>
              <a:rPr lang="en-US" baseline="0" dirty="0"/>
              <a:t> files.</a:t>
            </a:r>
            <a:r>
              <a:rPr lang="en-US" dirty="0"/>
              <a:t> </a:t>
            </a:r>
          </a:p>
        </p:txBody>
      </p:sp>
      <p:sp>
        <p:nvSpPr>
          <p:cNvPr id="4" name="Slide Number Placeholder 3"/>
          <p:cNvSpPr>
            <a:spLocks noGrp="1"/>
          </p:cNvSpPr>
          <p:nvPr>
            <p:ph type="sldNum" sz="quarter" idx="10"/>
          </p:nvPr>
        </p:nvSpPr>
        <p:spPr/>
        <p:txBody>
          <a:bodyPr/>
          <a:lstStyle/>
          <a:p>
            <a:fld id="{0A193586-FEB5-7C43-8F44-7EFAE4EECA28}" type="slidenum">
              <a:rPr lang="en-US" smtClean="0"/>
              <a:t>31</a:t>
            </a:fld>
            <a:endParaRPr lang="en-US"/>
          </a:p>
        </p:txBody>
      </p:sp>
    </p:spTree>
    <p:extLst>
      <p:ext uri="{BB962C8B-B14F-4D97-AF65-F5344CB8AC3E}">
        <p14:creationId xmlns:p14="http://schemas.microsoft.com/office/powerpoint/2010/main" val="194931717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err="1"/>
              <a:t>Readxl</a:t>
            </a:r>
            <a:r>
              <a:rPr lang="en-US" dirty="0"/>
              <a:t>: Excel</a:t>
            </a:r>
          </a:p>
          <a:p>
            <a:pPr marL="171450" indent="-171450">
              <a:buFontTx/>
              <a:buChar char="-"/>
            </a:pPr>
            <a:r>
              <a:rPr lang="en-US" dirty="0"/>
              <a:t>Haven: SPSS, Stat, SAS files</a:t>
            </a:r>
          </a:p>
          <a:p>
            <a:pPr marL="171450" indent="-171450">
              <a:buFontTx/>
              <a:buChar char="-"/>
            </a:pPr>
            <a:r>
              <a:rPr lang="en-US" dirty="0" err="1"/>
              <a:t>Googlesheets</a:t>
            </a:r>
            <a:endParaRPr lang="en-US" dirty="0"/>
          </a:p>
          <a:p>
            <a:pPr marL="171450" indent="-171450">
              <a:buFontTx/>
              <a:buChar char="-"/>
            </a:pPr>
            <a:r>
              <a:rPr lang="en-US" dirty="0" err="1"/>
              <a:t>Rvest</a:t>
            </a:r>
            <a:r>
              <a:rPr lang="en-US" dirty="0"/>
              <a:t>: scrape the web</a:t>
            </a:r>
          </a:p>
          <a:p>
            <a:pPr marL="171450" indent="-171450">
              <a:buFontTx/>
              <a:buChar char="-"/>
            </a:pPr>
            <a:r>
              <a:rPr lang="en-US" dirty="0" err="1"/>
              <a:t>Jsonlite</a:t>
            </a:r>
            <a:r>
              <a:rPr lang="en-US" dirty="0"/>
              <a:t>: JSON data and APIs on the web</a:t>
            </a:r>
          </a:p>
        </p:txBody>
      </p:sp>
      <p:sp>
        <p:nvSpPr>
          <p:cNvPr id="4" name="Slide Number Placeholder 3"/>
          <p:cNvSpPr>
            <a:spLocks noGrp="1"/>
          </p:cNvSpPr>
          <p:nvPr>
            <p:ph type="sldNum" sz="quarter" idx="5"/>
          </p:nvPr>
        </p:nvSpPr>
        <p:spPr/>
        <p:txBody>
          <a:bodyPr/>
          <a:lstStyle/>
          <a:p>
            <a:fld id="{0A193586-FEB5-7C43-8F44-7EFAE4EECA28}" type="slidenum">
              <a:rPr lang="en-US" smtClean="0"/>
              <a:t>32</a:t>
            </a:fld>
            <a:endParaRPr lang="en-US"/>
          </a:p>
        </p:txBody>
      </p:sp>
    </p:spTree>
    <p:extLst>
      <p:ext uri="{BB962C8B-B14F-4D97-AF65-F5344CB8AC3E}">
        <p14:creationId xmlns:p14="http://schemas.microsoft.com/office/powerpoint/2010/main" val="30776957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61fff11857_3_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1" name="Google Shape;271;g61fff11857_3_31: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dirty="0"/>
              <a:t>You can “knit” or convert R Markdown documents into a bunch of different formats, such as (**) HTML, (**) PDF, but also (**) Microsoft Word, and (**) PowerPoint. And even (**) interactive dashboards.</a:t>
            </a:r>
            <a:endParaRPr dirty="0"/>
          </a:p>
          <a:p>
            <a:pPr marL="0" lvl="0" indent="0" algn="l" rtl="0">
              <a:spcBef>
                <a:spcPts val="0"/>
              </a:spcBef>
              <a:spcAft>
                <a:spcPts val="0"/>
              </a:spcAft>
              <a:buNone/>
            </a:pPr>
            <a:endParaRPr dirty="0"/>
          </a:p>
        </p:txBody>
      </p:sp>
      <p:sp>
        <p:nvSpPr>
          <p:cNvPr id="272" name="Google Shape;272;g61fff11857_3_31:notes"/>
          <p:cNvSpPr txBox="1">
            <a:spLocks noGrp="1"/>
          </p:cNvSpPr>
          <p:nvPr>
            <p:ph type="sldNum" idx="12"/>
          </p:nvPr>
        </p:nvSpPr>
        <p:spPr>
          <a:xfrm>
            <a:off x="3884613" y="8685214"/>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34</a:t>
            </a:fld>
            <a:endParaRPr/>
          </a:p>
        </p:txBody>
      </p:sp>
    </p:spTree>
    <p:extLst>
      <p:ext uri="{BB962C8B-B14F-4D97-AF65-F5344CB8AC3E}">
        <p14:creationId xmlns:p14="http://schemas.microsoft.com/office/powerpoint/2010/main" val="255578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reticulate package provides an interface between R and python. This means, you can mix code chunks written in R with code chunks written in python.</a:t>
            </a:r>
          </a:p>
        </p:txBody>
      </p:sp>
      <p:sp>
        <p:nvSpPr>
          <p:cNvPr id="4" name="Slide Number Placeholder 3"/>
          <p:cNvSpPr>
            <a:spLocks noGrp="1"/>
          </p:cNvSpPr>
          <p:nvPr>
            <p:ph type="sldNum" sz="quarter" idx="5"/>
          </p:nvPr>
        </p:nvSpPr>
        <p:spPr/>
        <p:txBody>
          <a:bodyPr/>
          <a:lstStyle/>
          <a:p>
            <a:fld id="{0A193586-FEB5-7C43-8F44-7EFAE4EECA28}" type="slidenum">
              <a:rPr lang="en-US" smtClean="0"/>
              <a:t>35</a:t>
            </a:fld>
            <a:endParaRPr lang="en-US"/>
          </a:p>
        </p:txBody>
      </p:sp>
    </p:spTree>
    <p:extLst>
      <p:ext uri="{BB962C8B-B14F-4D97-AF65-F5344CB8AC3E}">
        <p14:creationId xmlns:p14="http://schemas.microsoft.com/office/powerpoint/2010/main" val="37319892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fld id="{0A193586-FEB5-7C43-8F44-7EFAE4EECA28}" type="slidenum">
              <a:rPr lang="en-US" smtClean="0"/>
              <a:t>4</a:t>
            </a:fld>
            <a:endParaRPr lang="en-US"/>
          </a:p>
        </p:txBody>
      </p:sp>
    </p:spTree>
    <p:extLst>
      <p:ext uri="{BB962C8B-B14F-4D97-AF65-F5344CB8AC3E}">
        <p14:creationId xmlns:p14="http://schemas.microsoft.com/office/powerpoint/2010/main" val="5659130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RStudio Server – a version of the RStudio IDE that can be accessed from a web browser. This is what we’re using as a training environment today.</a:t>
            </a:r>
          </a:p>
          <a:p>
            <a:endParaRPr lang="en-US" dirty="0"/>
          </a:p>
          <a:p>
            <a:r>
              <a:rPr lang="en-US" dirty="0"/>
              <a:t>RStudio Desktop – a version of the RStudio IDE that is installed on your computer. This is what you should use after the course </a:t>
            </a:r>
            <a:r>
              <a:rPr lang="en-US" sz="1200" dirty="0"/>
              <a:t>to continue learning R and working on R projects.</a:t>
            </a:r>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5</a:t>
            </a:fld>
            <a:endParaRPr lang="en-US"/>
          </a:p>
        </p:txBody>
      </p:sp>
    </p:spTree>
    <p:extLst>
      <p:ext uri="{BB962C8B-B14F-4D97-AF65-F5344CB8AC3E}">
        <p14:creationId xmlns:p14="http://schemas.microsoft.com/office/powerpoint/2010/main" val="24073740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what the RStudio window looks like.</a:t>
            </a:r>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On the top left is the editor. This is where you enter code.</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On the top right is the Environment. The environment allows you to look at the data that’s loaded into R. This gives </a:t>
            </a:r>
            <a:r>
              <a:rPr lang="en-US" baseline="0" dirty="0"/>
              <a:t>you back some of the functionality of working in Excel. </a:t>
            </a:r>
            <a:endParaRPr lang="en-US" dirty="0"/>
          </a:p>
          <a:p>
            <a:endParaRPr lang="en-US" dirty="0"/>
          </a:p>
          <a:p>
            <a:r>
              <a:rPr lang="en-US" dirty="0"/>
              <a:t>The Console on the bottom left. You can use the console quickly run an individual R command, like install a package. We won’t use the console too much in this course.</a:t>
            </a:r>
          </a:p>
          <a:p>
            <a:endParaRPr lang="en-US" baseline="0" dirty="0"/>
          </a:p>
          <a:p>
            <a:r>
              <a:rPr lang="en-US" baseline="0" dirty="0"/>
              <a:t>The lab I’ve labeled “MISC” has a couple of tabs. The most important one for today is the “Files” tab which shows the files we’ll be using for the course.</a:t>
            </a:r>
          </a:p>
        </p:txBody>
      </p:sp>
      <p:sp>
        <p:nvSpPr>
          <p:cNvPr id="4" name="Slide Number Placeholder 3"/>
          <p:cNvSpPr>
            <a:spLocks noGrp="1"/>
          </p:cNvSpPr>
          <p:nvPr>
            <p:ph type="sldNum" sz="quarter" idx="10"/>
          </p:nvPr>
        </p:nvSpPr>
        <p:spPr/>
        <p:txBody>
          <a:bodyPr/>
          <a:lstStyle/>
          <a:p>
            <a:fld id="{0A193586-FEB5-7C43-8F44-7EFAE4EECA28}" type="slidenum">
              <a:rPr lang="en-US" smtClean="0"/>
              <a:t>6</a:t>
            </a:fld>
            <a:endParaRPr lang="en-US"/>
          </a:p>
        </p:txBody>
      </p:sp>
    </p:spTree>
    <p:extLst>
      <p:ext uri="{BB962C8B-B14F-4D97-AF65-F5344CB8AC3E}">
        <p14:creationId xmlns:p14="http://schemas.microsoft.com/office/powerpoint/2010/main" val="37606283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7</a:t>
            </a:fld>
            <a:endParaRPr lang="en-US"/>
          </a:p>
        </p:txBody>
      </p:sp>
    </p:spTree>
    <p:extLst>
      <p:ext uri="{BB962C8B-B14F-4D97-AF65-F5344CB8AC3E}">
        <p14:creationId xmlns:p14="http://schemas.microsoft.com/office/powerpoint/2010/main" val="5709539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(Might wan to mention here – next few min will be background and not critical to understand the rest, so if there are issues with logging into the server, please have TAs help troubleshooting now.)</a:t>
            </a:r>
          </a:p>
        </p:txBody>
      </p:sp>
      <p:sp>
        <p:nvSpPr>
          <p:cNvPr id="4" name="Slide Number Placeholder 3"/>
          <p:cNvSpPr>
            <a:spLocks noGrp="1"/>
          </p:cNvSpPr>
          <p:nvPr>
            <p:ph type="sldNum" sz="quarter" idx="5"/>
          </p:nvPr>
        </p:nvSpPr>
        <p:spPr/>
        <p:txBody>
          <a:bodyPr/>
          <a:lstStyle/>
          <a:p>
            <a:fld id="{0A193586-FEB5-7C43-8F44-7EFAE4EECA28}" type="slidenum">
              <a:rPr lang="en-US" smtClean="0"/>
              <a:t>8</a:t>
            </a:fld>
            <a:endParaRPr lang="en-US"/>
          </a:p>
        </p:txBody>
      </p:sp>
    </p:spTree>
    <p:extLst>
      <p:ext uri="{BB962C8B-B14F-4D97-AF65-F5344CB8AC3E}">
        <p14:creationId xmlns:p14="http://schemas.microsoft.com/office/powerpoint/2010/main" val="30869944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In the mid-2000s, Anil </a:t>
            </a:r>
            <a:r>
              <a:rPr lang="en-US" baseline="0" dirty="0" err="1"/>
              <a:t>Potti</a:t>
            </a:r>
            <a:r>
              <a:rPr lang="en-US" baseline="0" dirty="0"/>
              <a:t> and Joseph Nevins of Duke University tried to use microarray gene expression data of tumor cells to predict sensitivity to chemotherapeutic agents. This approach generated a lot of excitement at the time, and their papers got published in high-profile journals including Nature Medicine, JAMA, and the New England Journal.</a:t>
            </a:r>
          </a:p>
          <a:p>
            <a:endParaRPr lang="en-US" baseline="0" dirty="0"/>
          </a:p>
          <a:p>
            <a:r>
              <a:rPr lang="en-US" baseline="0" dirty="0"/>
              <a:t>(**) Unfortunately, there were a number of serious errors in the data analysis. The media has focused on the fact that the researchers tried to cover up investigations into these errors and press on towards clinical trials even though there were at the time open questions about the validity of their method.</a:t>
            </a:r>
          </a:p>
          <a:p>
            <a:endParaRPr lang="en-US" baseline="0" dirty="0"/>
          </a:p>
          <a:p>
            <a:r>
              <a:rPr lang="en-US" baseline="0" dirty="0"/>
              <a:t>(**) Even more unfortunately, patients were enrolled in clinical trials and allocated based on flawed models, and in all likelihood patients were actually allocated to the incorrect treatment arm.</a:t>
            </a:r>
          </a:p>
          <a:p>
            <a:endParaRPr lang="en-US" baseline="0" dirty="0"/>
          </a:p>
          <a:p>
            <a:r>
              <a:rPr lang="en-US" baseline="0" dirty="0"/>
              <a:t>(**) In the end, 18 papers were retracted, and Duke settled 11 or more lawsuits for an undisclosed amount of money.</a:t>
            </a:r>
            <a:endParaRPr lang="en-US" dirty="0"/>
          </a:p>
        </p:txBody>
      </p:sp>
      <p:sp>
        <p:nvSpPr>
          <p:cNvPr id="4" name="Slide Number Placeholder 3"/>
          <p:cNvSpPr>
            <a:spLocks noGrp="1"/>
          </p:cNvSpPr>
          <p:nvPr>
            <p:ph type="sldNum" sz="quarter" idx="10"/>
          </p:nvPr>
        </p:nvSpPr>
        <p:spPr/>
        <p:txBody>
          <a:bodyPr/>
          <a:lstStyle/>
          <a:p>
            <a:fld id="{DD65BEC1-91A9-F040-80A2-A1EC33E8D6DB}" type="slidenum">
              <a:rPr lang="en-US" smtClean="0">
                <a:solidFill>
                  <a:prstClr val="black"/>
                </a:solidFill>
              </a:rPr>
              <a:pPr/>
              <a:t>9</a:t>
            </a:fld>
            <a:endParaRPr lang="en-US">
              <a:solidFill>
                <a:prstClr val="black"/>
              </a:solidFill>
            </a:endParaRPr>
          </a:p>
        </p:txBody>
      </p:sp>
    </p:spTree>
    <p:extLst>
      <p:ext uri="{BB962C8B-B14F-4D97-AF65-F5344CB8AC3E}">
        <p14:creationId xmlns:p14="http://schemas.microsoft.com/office/powerpoint/2010/main" val="25467590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3.mov"/><Relationship Id="rId1" Type="http://schemas.microsoft.com/office/2007/relationships/media" Target="../media/media3.mov"/><Relationship Id="rId4"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4.mov"/><Relationship Id="rId1" Type="http://schemas.microsoft.com/office/2007/relationships/media" Target="../media/media4.mov"/><Relationship Id="rId4"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2.mov"/><Relationship Id="rId1" Type="http://schemas.microsoft.com/office/2007/relationships/media" Target="../media/media2.mov"/><Relationship Id="rId5" Type="http://schemas.openxmlformats.org/officeDocument/2006/relationships/image" Target="../media/image4.png"/><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F50D20D1-FB23-684F-9AB5-129D6BD98B56}" type="datetimeFigureOut">
              <a:rPr lang="en-US" smtClean="0">
                <a:solidFill>
                  <a:prstClr val="black">
                    <a:lumMod val="95000"/>
                    <a:lumOff val="5000"/>
                  </a:prstClr>
                </a:solidFill>
              </a:rPr>
              <a:pPr/>
              <a:t>8/21/20</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Your_Turn_3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3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8/21/20</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Your_Turn_1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7" name="timer_1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8/21/20</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7"/>
                                        </p:tgtEl>
                                      </p:cBhvr>
                                    </p:cmd>
                                  </p:childTnLst>
                                </p:cTn>
                              </p:par>
                            </p:childTnLst>
                          </p:cTn>
                        </p:par>
                      </p:childTnLst>
                    </p:cTn>
                  </p:par>
                </p:childTnLst>
              </p:cTn>
              <p:nextCondLst>
                <p:cond evt="onClick" delay="0">
                  <p:tgtEl>
                    <p:spTgt spid="67"/>
                  </p:tgtEl>
                </p:cond>
              </p:nextCondLst>
            </p:seq>
            <p:video>
              <p:cMediaNode vol="80000">
                <p:cTn id="7" fill="hold" display="0">
                  <p:stCondLst>
                    <p:cond delay="indefinite"/>
                  </p:stCondLst>
                </p:cTn>
                <p:tgtEl>
                  <p:spTgt spid="67"/>
                </p:tgtEl>
              </p:cMediaNode>
            </p:video>
          </p:childTnLst>
        </p:cTn>
      </p:par>
    </p:tnLst>
  </p:timing>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8/21/20</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8/21/20</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8/21/20</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r>
              <a:rPr lang="en-US">
                <a:solidFill>
                  <a:prstClr val="black">
                    <a:lumMod val="95000"/>
                    <a:lumOff val="5000"/>
                  </a:prstClr>
                </a:solidFill>
              </a:rPr>
              <a:t>
              </a:t>
            </a:r>
            <a:endParaRPr lang="en-US" dirty="0">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8/21/20</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8/21/20</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8/21/20</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8/21/20</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_Section Header">
    <p:spTree>
      <p:nvGrpSpPr>
        <p:cNvPr id="1" name=""/>
        <p:cNvGrpSpPr/>
        <p:nvPr/>
      </p:nvGrpSpPr>
      <p:grpSpPr>
        <a:xfrm>
          <a:off x="0" y="0"/>
          <a:ext cx="0" cy="0"/>
          <a:chOff x="0" y="0"/>
          <a:chExt cx="0" cy="0"/>
        </a:xfrm>
      </p:grpSpPr>
      <p:sp>
        <p:nvSpPr>
          <p:cNvPr id="9" name="Rectangle 8"/>
          <p:cNvSpPr/>
          <p:nvPr/>
        </p:nvSpPr>
        <p:spPr>
          <a:xfrm>
            <a:off x="0" y="0"/>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02443" y="2683193"/>
            <a:ext cx="11187112" cy="1463040"/>
          </a:xfrm>
        </p:spPr>
        <p:txBody>
          <a:bodyPr anchor="ctr">
            <a:normAutofit/>
          </a:bodyPr>
          <a:lstStyle>
            <a:lvl1pPr algn="ctr">
              <a:defRPr sz="5000" b="0" spc="200" baseline="0"/>
            </a:lvl1pPr>
          </a:lstStyle>
          <a:p>
            <a:r>
              <a:rPr lang="en-US"/>
              <a:t>Click to edit Master title style</a:t>
            </a:r>
            <a:endParaRPr lang="en-US" dirty="0"/>
          </a:p>
        </p:txBody>
      </p:sp>
      <p:sp>
        <p:nvSpPr>
          <p:cNvPr id="10" name="Rectangle 9"/>
          <p:cNvSpPr/>
          <p:nvPr userDrawn="1"/>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p:cNvSpPr/>
          <p:nvPr userDrawn="1"/>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8/21/20</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8/21/20</a:t>
            </a:fld>
            <a:endParaRPr lang="en-US">
              <a:solidFill>
                <a:prstClr val="black">
                  <a:lumMod val="95000"/>
                  <a:lumOff val="5000"/>
                </a:prstClr>
              </a:solidFill>
            </a:endParaRPr>
          </a:p>
        </p:txBody>
      </p:sp>
      <p:sp>
        <p:nvSpPr>
          <p:cNvPr id="8" name="Footer Placeholder 7"/>
          <p:cNvSpPr>
            <a:spLocks noGrp="1"/>
          </p:cNvSpPr>
          <p:nvPr>
            <p:ph type="ftr" sz="quarter" idx="11"/>
          </p:nvPr>
        </p:nvSpPr>
        <p:spPr/>
        <p:txBody>
          <a:bodyPr/>
          <a:lstStyle/>
          <a:p>
            <a:endParaRPr lang="en-US">
              <a:solidFill>
                <a:prstClr val="black">
                  <a:lumMod val="95000"/>
                  <a:lumOff val="5000"/>
                </a:prstClr>
              </a:solidFill>
            </a:endParaRPr>
          </a:p>
        </p:txBody>
      </p:sp>
      <p:sp>
        <p:nvSpPr>
          <p:cNvPr id="9" name="Slide Number Placeholder 8"/>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8/21/20</a:t>
            </a:fld>
            <a:endParaRPr lang="en-US">
              <a:solidFill>
                <a:prstClr val="black">
                  <a:lumMod val="95000"/>
                  <a:lumOff val="5000"/>
                </a:prstClr>
              </a:solidFill>
            </a:endParaRPr>
          </a:p>
        </p:txBody>
      </p:sp>
      <p:sp>
        <p:nvSpPr>
          <p:cNvPr id="4" name="Footer Placeholder 3"/>
          <p:cNvSpPr>
            <a:spLocks noGrp="1"/>
          </p:cNvSpPr>
          <p:nvPr>
            <p:ph type="ftr" sz="quarter" idx="11"/>
          </p:nvPr>
        </p:nvSpPr>
        <p:spPr/>
        <p:txBody>
          <a:bodyPr/>
          <a:lstStyle/>
          <a:p>
            <a:endParaRPr lang="en-US">
              <a:solidFill>
                <a:prstClr val="black">
                  <a:lumMod val="95000"/>
                  <a:lumOff val="5000"/>
                </a:prstClr>
              </a:solidFill>
            </a:endParaRPr>
          </a:p>
        </p:txBody>
      </p:sp>
      <p:sp>
        <p:nvSpPr>
          <p:cNvPr id="5" name="Slide Number Placeholder 4"/>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Your_Turn_10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8/21/20</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12"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30"/>
            <a:ext cx="2130970" cy="637613"/>
          </a:xfrm>
          <a:prstGeom prst="rect">
            <a:avLst/>
          </a:prstGeom>
          <a:ln w="12700">
            <a:solidFill>
              <a:srgbClr val="A6AAA9"/>
            </a:solidFill>
            <a:miter lim="400000"/>
          </a:ln>
        </p:spPr>
      </p:pic>
      <p:sp>
        <p:nvSpPr>
          <p:cNvPr id="18"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12"/>
                </p:tgtEl>
              </p:cMediaNode>
            </p:video>
          </p:childTnLst>
        </p:cTn>
      </p:par>
    </p:tnLst>
  </p:timing>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Your_Turn_5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Black_W_10_Alarm-6">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8"/>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8/21/20</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8"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5"/>
          <a:stretch>
            <a:fillRect/>
          </a:stretch>
        </p:blipFill>
        <p:spPr>
          <a:xfrm>
            <a:off x="19088406" y="11645648"/>
            <a:ext cx="4544635" cy="1359812"/>
          </a:xfrm>
          <a:prstGeom prst="rect">
            <a:avLst/>
          </a:prstGeom>
          <a:ln w="12700">
            <a:solidFill>
              <a:srgbClr val="A6AAA9"/>
            </a:solidFill>
            <a:miter lim="400000"/>
          </a:ln>
        </p:spPr>
      </p:pic>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00000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video>
              <p:cMediaNode vol="80000">
                <p:cTn id="13"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F50D20D1-FB23-684F-9AB5-129D6BD98B56}" type="datetimeFigureOut">
              <a:rPr lang="en-US" smtClean="0">
                <a:solidFill>
                  <a:prstClr val="black">
                    <a:lumMod val="95000"/>
                    <a:lumOff val="5000"/>
                  </a:prstClr>
                </a:solidFill>
              </a:rPr>
              <a:pPr/>
              <a:t>8/21/20</a:t>
            </a:fld>
            <a:endParaRPr lang="en-US">
              <a:solidFill>
                <a:prstClr val="black">
                  <a:lumMod val="95000"/>
                  <a:lumOff val="5000"/>
                </a:prstClr>
              </a:solidFill>
            </a:endParaRPr>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solidFill>
                <a:prstClr val="black">
                  <a:lumMod val="95000"/>
                  <a:lumOff val="5000"/>
                </a:prstClr>
              </a:solidFill>
            </a:endParaRPr>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462401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73" r:id="rId8"/>
    <p:sldLayoutId id="2147483674" r:id="rId9"/>
    <p:sldLayoutId id="2147483675" r:id="rId10"/>
    <p:sldLayoutId id="2147483676" r:id="rId11"/>
    <p:sldLayoutId id="2147483668" r:id="rId12"/>
    <p:sldLayoutId id="2147483669" r:id="rId13"/>
    <p:sldLayoutId id="2147483670" r:id="rId14"/>
    <p:sldLayoutId id="2147483671" r:id="rId15"/>
    <p:sldLayoutId id="2147483672" r:id="rId16"/>
  </p:sldLayoutIdLst>
  <p:txStyles>
    <p:titleStyle>
      <a:lvl1pPr algn="l" defTabSz="914400" rtl="0" eaLnBrk="1" latinLnBrk="0" hangingPunct="1">
        <a:lnSpc>
          <a:spcPct val="80000"/>
        </a:lnSpc>
        <a:spcBef>
          <a:spcPct val="0"/>
        </a:spcBef>
        <a:buNone/>
        <a:defRPr sz="5000" kern="1200" cap="none"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12.xml"/><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notesSlide" Target="../notesSlides/notesSlide15.xml"/><Relationship Id="rId1" Type="http://schemas.openxmlformats.org/officeDocument/2006/relationships/slideLayout" Target="../slideLayouts/slideLayout12.xml"/><Relationship Id="rId4" Type="http://schemas.openxmlformats.org/officeDocument/2006/relationships/image" Target="../media/image27.tiff"/></Relationships>
</file>

<file path=ppt/slides/_rels/slide16.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notesSlide" Target="../notesSlides/notesSlide16.xml"/><Relationship Id="rId1" Type="http://schemas.openxmlformats.org/officeDocument/2006/relationships/slideLayout" Target="../slideLayouts/slideLayout12.xml"/><Relationship Id="rId6" Type="http://schemas.openxmlformats.org/officeDocument/2006/relationships/image" Target="../media/image29.tiff"/><Relationship Id="rId5" Type="http://schemas.openxmlformats.org/officeDocument/2006/relationships/image" Target="../media/image28.tiff"/><Relationship Id="rId4" Type="http://schemas.openxmlformats.org/officeDocument/2006/relationships/image" Target="../media/image27.tiff"/></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png"/><Relationship Id="rId7" Type="http://schemas.openxmlformats.org/officeDocument/2006/relationships/image" Target="../media/image35.png"/><Relationship Id="rId12" Type="http://schemas.openxmlformats.org/officeDocument/2006/relationships/image" Target="../media/image40.png"/><Relationship Id="rId2" Type="http://schemas.openxmlformats.org/officeDocument/2006/relationships/notesSlide" Target="../notesSlides/notesSlide19.xml"/><Relationship Id="rId1" Type="http://schemas.openxmlformats.org/officeDocument/2006/relationships/slideLayout" Target="../slideLayouts/slideLayout12.xml"/><Relationship Id="rId6" Type="http://schemas.openxmlformats.org/officeDocument/2006/relationships/image" Target="../media/image34.png"/><Relationship Id="rId11" Type="http://schemas.openxmlformats.org/officeDocument/2006/relationships/image" Target="../media/image39.png"/><Relationship Id="rId5" Type="http://schemas.openxmlformats.org/officeDocument/2006/relationships/image" Target="../media/image33.png"/><Relationship Id="rId10" Type="http://schemas.openxmlformats.org/officeDocument/2006/relationships/image" Target="../media/image38.png"/><Relationship Id="rId4" Type="http://schemas.openxmlformats.org/officeDocument/2006/relationships/image" Target="../media/image32.png"/><Relationship Id="rId9" Type="http://schemas.openxmlformats.org/officeDocument/2006/relationships/image" Target="../media/image37.pn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2.xml"/><Relationship Id="rId5" Type="http://schemas.openxmlformats.org/officeDocument/2006/relationships/image" Target="../media/image9.png"/><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3" Type="http://schemas.openxmlformats.org/officeDocument/2006/relationships/image" Target="../media/image41.tiff"/><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1.xml"/><Relationship Id="rId1" Type="http://schemas.openxmlformats.org/officeDocument/2006/relationships/slideLayout" Target="../slideLayouts/slideLayout12.xml"/><Relationship Id="rId5" Type="http://schemas.openxmlformats.org/officeDocument/2006/relationships/image" Target="../media/image44.png"/><Relationship Id="rId4" Type="http://schemas.openxmlformats.org/officeDocument/2006/relationships/image" Target="../media/image43.png"/></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2.xml"/><Relationship Id="rId1" Type="http://schemas.openxmlformats.org/officeDocument/2006/relationships/slideLayout" Target="../slideLayouts/slideLayout1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7.xml"/><Relationship Id="rId1" Type="http://schemas.openxmlformats.org/officeDocument/2006/relationships/slideLayout" Target="../slideLayouts/slideLayout12.xml"/><Relationship Id="rId5" Type="http://schemas.openxmlformats.org/officeDocument/2006/relationships/image" Target="../media/image46.png"/><Relationship Id="rId4" Type="http://schemas.openxmlformats.org/officeDocument/2006/relationships/image" Target="../media/image45.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9.xml"/><Relationship Id="rId1" Type="http://schemas.openxmlformats.org/officeDocument/2006/relationships/slideLayout" Target="../slideLayouts/slideLayout12.xml"/><Relationship Id="rId5" Type="http://schemas.openxmlformats.org/officeDocument/2006/relationships/image" Target="../media/image8.png"/><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49.tiff"/><Relationship Id="rId7" Type="http://schemas.openxmlformats.org/officeDocument/2006/relationships/image" Target="../media/image53.tiff"/><Relationship Id="rId2" Type="http://schemas.openxmlformats.org/officeDocument/2006/relationships/notesSlide" Target="../notesSlides/notesSlide32.xml"/><Relationship Id="rId1" Type="http://schemas.openxmlformats.org/officeDocument/2006/relationships/slideLayout" Target="../slideLayouts/slideLayout12.xml"/><Relationship Id="rId6" Type="http://schemas.openxmlformats.org/officeDocument/2006/relationships/image" Target="../media/image52.tiff"/><Relationship Id="rId5" Type="http://schemas.openxmlformats.org/officeDocument/2006/relationships/image" Target="../media/image51.tiff"/><Relationship Id="rId4" Type="http://schemas.openxmlformats.org/officeDocument/2006/relationships/image" Target="../media/image50.tiff"/></Relationships>
</file>

<file path=ppt/slides/_rels/slide3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hyperlink" Target="https://db.rstudio.com/databases/" TargetMode="Externa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9.png"/><Relationship Id="rId7" Type="http://schemas.openxmlformats.org/officeDocument/2006/relationships/image" Target="../media/image58.png"/><Relationship Id="rId2" Type="http://schemas.openxmlformats.org/officeDocument/2006/relationships/notesSlide" Target="../notesSlides/notesSlide33.xml"/><Relationship Id="rId1" Type="http://schemas.openxmlformats.org/officeDocument/2006/relationships/slideLayout" Target="../slideLayouts/slideLayout12.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35.xml.rels><?xml version="1.0" encoding="UTF-8" standalone="yes"?>
<Relationships xmlns="http://schemas.openxmlformats.org/package/2006/relationships"><Relationship Id="rId3" Type="http://schemas.openxmlformats.org/officeDocument/2006/relationships/image" Target="../media/image60.tiff"/><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5.xml"/><Relationship Id="rId1" Type="http://schemas.openxmlformats.org/officeDocument/2006/relationships/slideLayout" Target="../slideLayouts/slideLayout12.xml"/><Relationship Id="rId4" Type="http://schemas.openxmlformats.org/officeDocument/2006/relationships/image" Target="../media/image11.tiff"/></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8" Type="http://schemas.openxmlformats.org/officeDocument/2006/relationships/image" Target="../media/image18.tiff"/><Relationship Id="rId3" Type="http://schemas.openxmlformats.org/officeDocument/2006/relationships/image" Target="../media/image13.tiff"/><Relationship Id="rId7" Type="http://schemas.openxmlformats.org/officeDocument/2006/relationships/image" Target="../media/image17.tiff"/><Relationship Id="rId2" Type="http://schemas.openxmlformats.org/officeDocument/2006/relationships/notesSlide" Target="../notesSlides/notesSlide9.xml"/><Relationship Id="rId1" Type="http://schemas.openxmlformats.org/officeDocument/2006/relationships/slideLayout" Target="../slideLayouts/slideLayout12.xml"/><Relationship Id="rId6" Type="http://schemas.openxmlformats.org/officeDocument/2006/relationships/image" Target="../media/image16.tiff"/><Relationship Id="rId11" Type="http://schemas.openxmlformats.org/officeDocument/2006/relationships/image" Target="../media/image21.tiff"/><Relationship Id="rId5" Type="http://schemas.openxmlformats.org/officeDocument/2006/relationships/image" Target="../media/image15.tiff"/><Relationship Id="rId10" Type="http://schemas.openxmlformats.org/officeDocument/2006/relationships/image" Target="../media/image20.tiff"/><Relationship Id="rId4" Type="http://schemas.openxmlformats.org/officeDocument/2006/relationships/image" Target="../media/image14.tiff"/><Relationship Id="rId9" Type="http://schemas.openxmlformats.org/officeDocument/2006/relationships/image" Target="../media/image19.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34291" y="4960137"/>
            <a:ext cx="8963891" cy="1463040"/>
          </a:xfrm>
        </p:spPr>
        <p:txBody>
          <a:bodyPr>
            <a:normAutofit/>
          </a:bodyPr>
          <a:lstStyle/>
          <a:p>
            <a:r>
              <a:rPr lang="en-US" sz="4400" b="1" dirty="0"/>
              <a:t>Introduction to R, RStudio, and </a:t>
            </a:r>
            <a:br>
              <a:rPr lang="en-US" sz="4400" b="1" dirty="0"/>
            </a:br>
            <a:r>
              <a:rPr lang="en-US" sz="4400" b="1" dirty="0"/>
              <a:t>R Markdown</a:t>
            </a:r>
          </a:p>
        </p:txBody>
      </p:sp>
      <p:sp>
        <p:nvSpPr>
          <p:cNvPr id="3" name="Subtitle 2"/>
          <p:cNvSpPr>
            <a:spLocks noGrp="1"/>
          </p:cNvSpPr>
          <p:nvPr>
            <p:ph type="subTitle" idx="1"/>
          </p:nvPr>
        </p:nvSpPr>
        <p:spPr>
          <a:xfrm>
            <a:off x="8610599" y="4804013"/>
            <a:ext cx="3467669" cy="1673756"/>
          </a:xfrm>
        </p:spPr>
        <p:txBody>
          <a:bodyPr>
            <a:normAutofit/>
          </a:bodyPr>
          <a:lstStyle/>
          <a:p>
            <a:r>
              <a:rPr lang="en-US" sz="3200" dirty="0"/>
              <a:t>Joseph Rudolf</a:t>
            </a:r>
          </a:p>
          <a:p>
            <a:r>
              <a:rPr lang="en-US" sz="3200" dirty="0"/>
              <a:t>R/Medicine 2020</a:t>
            </a:r>
          </a:p>
        </p:txBody>
      </p:sp>
    </p:spTree>
    <p:extLst>
      <p:ext uri="{BB962C8B-B14F-4D97-AF65-F5344CB8AC3E}">
        <p14:creationId xmlns:p14="http://schemas.microsoft.com/office/powerpoint/2010/main" val="7677470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3A7C79D3-BF56-5F47-9705-59F5DEE62D42}"/>
              </a:ext>
            </a:extLst>
          </p:cNvPr>
          <p:cNvPicPr>
            <a:picLocks noChangeAspect="1"/>
          </p:cNvPicPr>
          <p:nvPr/>
        </p:nvPicPr>
        <p:blipFill rotWithShape="1">
          <a:blip r:embed="rId3"/>
          <a:srcRect l="14866" t="27323" r="44275" b="14456"/>
          <a:stretch/>
        </p:blipFill>
        <p:spPr>
          <a:xfrm>
            <a:off x="1111352" y="2387598"/>
            <a:ext cx="4801297" cy="3195783"/>
          </a:xfrm>
          <a:prstGeom prst="rect">
            <a:avLst/>
          </a:prstGeom>
        </p:spPr>
      </p:pic>
      <p:pic>
        <p:nvPicPr>
          <p:cNvPr id="14" name="Picture 13">
            <a:extLst>
              <a:ext uri="{FF2B5EF4-FFF2-40B4-BE49-F238E27FC236}">
                <a16:creationId xmlns:a16="http://schemas.microsoft.com/office/drawing/2014/main" id="{DC7C0595-1DFE-D34F-8349-7D95642348AB}"/>
              </a:ext>
            </a:extLst>
          </p:cNvPr>
          <p:cNvPicPr>
            <a:picLocks noChangeAspect="1"/>
          </p:cNvPicPr>
          <p:nvPr/>
        </p:nvPicPr>
        <p:blipFill rotWithShape="1">
          <a:blip r:embed="rId3"/>
          <a:srcRect l="59273" t="28474" r="1584" b="13305"/>
          <a:stretch/>
        </p:blipFill>
        <p:spPr>
          <a:xfrm>
            <a:off x="6345382" y="2387598"/>
            <a:ext cx="4599709" cy="3195784"/>
          </a:xfrm>
          <a:prstGeom prst="rect">
            <a:avLst/>
          </a:prstGeom>
        </p:spPr>
      </p:pic>
      <p:pic>
        <p:nvPicPr>
          <p:cNvPr id="21" name="Picture 20"/>
          <p:cNvPicPr>
            <a:picLocks noChangeAspect="1"/>
          </p:cNvPicPr>
          <p:nvPr/>
        </p:nvPicPr>
        <p:blipFill>
          <a:blip r:embed="rId4"/>
          <a:stretch>
            <a:fillRect/>
          </a:stretch>
        </p:blipFill>
        <p:spPr>
          <a:xfrm>
            <a:off x="1400510" y="5370978"/>
            <a:ext cx="1214373" cy="942737"/>
          </a:xfrm>
          <a:prstGeom prst="rect">
            <a:avLst/>
          </a:prstGeom>
        </p:spPr>
      </p:pic>
      <p:sp>
        <p:nvSpPr>
          <p:cNvPr id="23" name="Rectangle 22"/>
          <p:cNvSpPr/>
          <p:nvPr/>
        </p:nvSpPr>
        <p:spPr>
          <a:xfrm>
            <a:off x="2820008" y="2387599"/>
            <a:ext cx="354538" cy="641544"/>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4" name="Rectangle 23"/>
          <p:cNvSpPr/>
          <p:nvPr/>
        </p:nvSpPr>
        <p:spPr>
          <a:xfrm>
            <a:off x="3174546" y="3144495"/>
            <a:ext cx="354538" cy="641544"/>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5" name="Rectangle 24"/>
          <p:cNvSpPr/>
          <p:nvPr/>
        </p:nvSpPr>
        <p:spPr>
          <a:xfrm>
            <a:off x="3174546" y="3951610"/>
            <a:ext cx="354538" cy="641544"/>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6" name="Rectangle 25"/>
          <p:cNvSpPr/>
          <p:nvPr/>
        </p:nvSpPr>
        <p:spPr>
          <a:xfrm>
            <a:off x="3174546" y="4786823"/>
            <a:ext cx="354538" cy="641544"/>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7" name="Rectangle 26"/>
          <p:cNvSpPr/>
          <p:nvPr/>
        </p:nvSpPr>
        <p:spPr>
          <a:xfrm>
            <a:off x="7986132" y="2387599"/>
            <a:ext cx="354538" cy="641544"/>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8" name="Rectangle 27"/>
          <p:cNvSpPr/>
          <p:nvPr/>
        </p:nvSpPr>
        <p:spPr>
          <a:xfrm>
            <a:off x="8340670" y="3144495"/>
            <a:ext cx="354538" cy="641544"/>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9" name="Rectangle 28"/>
          <p:cNvSpPr/>
          <p:nvPr/>
        </p:nvSpPr>
        <p:spPr>
          <a:xfrm>
            <a:off x="8340670" y="3951610"/>
            <a:ext cx="354538" cy="641544"/>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0" name="Rectangle 29"/>
          <p:cNvSpPr/>
          <p:nvPr/>
        </p:nvSpPr>
        <p:spPr>
          <a:xfrm>
            <a:off x="8340670" y="4786823"/>
            <a:ext cx="354538" cy="641544"/>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5" name="object 10">
            <a:extLst>
              <a:ext uri="{FF2B5EF4-FFF2-40B4-BE49-F238E27FC236}">
                <a16:creationId xmlns:a16="http://schemas.microsoft.com/office/drawing/2014/main" id="{E99EAE30-E354-2449-94E0-B2E40FDC4748}"/>
              </a:ext>
            </a:extLst>
          </p:cNvPr>
          <p:cNvSpPr txBox="1"/>
          <p:nvPr/>
        </p:nvSpPr>
        <p:spPr>
          <a:xfrm>
            <a:off x="1111352" y="1120485"/>
            <a:ext cx="4801297"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Duke</a:t>
            </a:r>
            <a:endParaRPr sz="4400" dirty="0">
              <a:latin typeface="Tw Cen MT" panose="020B0602020104020603" pitchFamily="34" charset="77"/>
              <a:cs typeface="Helvetica Neue"/>
            </a:endParaRPr>
          </a:p>
        </p:txBody>
      </p:sp>
      <p:sp>
        <p:nvSpPr>
          <p:cNvPr id="16" name="object 10">
            <a:extLst>
              <a:ext uri="{FF2B5EF4-FFF2-40B4-BE49-F238E27FC236}">
                <a16:creationId xmlns:a16="http://schemas.microsoft.com/office/drawing/2014/main" id="{2187E292-36CC-1243-B08D-1730EFA87BE4}"/>
              </a:ext>
            </a:extLst>
          </p:cNvPr>
          <p:cNvSpPr txBox="1"/>
          <p:nvPr/>
        </p:nvSpPr>
        <p:spPr>
          <a:xfrm>
            <a:off x="6345381" y="1120484"/>
            <a:ext cx="4599709"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MD Anderson</a:t>
            </a:r>
            <a:endParaRPr sz="4400" dirty="0">
              <a:latin typeface="Tw Cen MT" panose="020B0602020104020603" pitchFamily="34" charset="77"/>
              <a:cs typeface="Helvetica Neue"/>
            </a:endParaRPr>
          </a:p>
        </p:txBody>
      </p:sp>
      <p:sp>
        <p:nvSpPr>
          <p:cNvPr id="17" name="object 10">
            <a:extLst>
              <a:ext uri="{FF2B5EF4-FFF2-40B4-BE49-F238E27FC236}">
                <a16:creationId xmlns:a16="http://schemas.microsoft.com/office/drawing/2014/main" id="{FF0E6382-87BD-6F48-9018-0D14CFC2DDA8}"/>
              </a:ext>
            </a:extLst>
          </p:cNvPr>
          <p:cNvSpPr txBox="1"/>
          <p:nvPr/>
        </p:nvSpPr>
        <p:spPr>
          <a:xfrm>
            <a:off x="1400510" y="5842346"/>
            <a:ext cx="9544580" cy="689291"/>
          </a:xfrm>
          <a:prstGeom prst="rect">
            <a:avLst/>
          </a:prstGeom>
        </p:spPr>
        <p:txBody>
          <a:bodyPr vert="horz" wrap="square" lIns="0" tIns="12065" rIns="0" bIns="0" rtlCol="0">
            <a:spAutoFit/>
          </a:bodyPr>
          <a:lstStyle/>
          <a:p>
            <a:pPr marL="12700" algn="ctr">
              <a:lnSpc>
                <a:spcPct val="100000"/>
              </a:lnSpc>
              <a:spcBef>
                <a:spcPts val="95"/>
              </a:spcBef>
            </a:pPr>
            <a:r>
              <a:rPr lang="en-US" sz="4400" b="1" spc="-5" dirty="0">
                <a:solidFill>
                  <a:srgbClr val="FF2600"/>
                </a:solidFill>
                <a:latin typeface="Tw Cen MT" panose="020B0602020104020603" pitchFamily="34" charset="77"/>
                <a:cs typeface="Helvetica Neue"/>
              </a:rPr>
              <a:t>Off-by-one indexing error</a:t>
            </a:r>
            <a:endParaRPr sz="4400" b="1" dirty="0">
              <a:solidFill>
                <a:srgbClr val="FF2600"/>
              </a:solidFill>
              <a:latin typeface="Tw Cen MT" panose="020B0602020104020603" pitchFamily="34" charset="77"/>
              <a:cs typeface="Helvetica Neue"/>
            </a:endParaRPr>
          </a:p>
        </p:txBody>
      </p:sp>
    </p:spTree>
    <p:extLst>
      <p:ext uri="{BB962C8B-B14F-4D97-AF65-F5344CB8AC3E}">
        <p14:creationId xmlns:p14="http://schemas.microsoft.com/office/powerpoint/2010/main" val="1917258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500"/>
                                        <p:tgtEl>
                                          <p:spTgt spid="2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4"/>
                                        </p:tgtEl>
                                        <p:attrNameLst>
                                          <p:attrName>style.visibility</p:attrName>
                                        </p:attrNameLst>
                                      </p:cBhvr>
                                      <p:to>
                                        <p:strVal val="visible"/>
                                      </p:to>
                                    </p:set>
                                    <p:animEffect transition="in" filter="fade">
                                      <p:cBhvr>
                                        <p:cTn id="16" dur="500"/>
                                        <p:tgtEl>
                                          <p:spTgt spid="2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fade">
                                      <p:cBhvr>
                                        <p:cTn id="19" dur="500"/>
                                        <p:tgtEl>
                                          <p:spTgt spid="25"/>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fade">
                                      <p:cBhvr>
                                        <p:cTn id="22" dur="500"/>
                                        <p:tgtEl>
                                          <p:spTgt spid="2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7"/>
                                        </p:tgtEl>
                                        <p:attrNameLst>
                                          <p:attrName>style.visibility</p:attrName>
                                        </p:attrNameLst>
                                      </p:cBhvr>
                                      <p:to>
                                        <p:strVal val="visible"/>
                                      </p:to>
                                    </p:set>
                                    <p:animEffect transition="in" filter="fade">
                                      <p:cBhvr>
                                        <p:cTn id="25" dur="500"/>
                                        <p:tgtEl>
                                          <p:spTgt spid="27"/>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8"/>
                                        </p:tgtEl>
                                        <p:attrNameLst>
                                          <p:attrName>style.visibility</p:attrName>
                                        </p:attrNameLst>
                                      </p:cBhvr>
                                      <p:to>
                                        <p:strVal val="visible"/>
                                      </p:to>
                                    </p:set>
                                    <p:animEffect transition="in" filter="fade">
                                      <p:cBhvr>
                                        <p:cTn id="28" dur="500"/>
                                        <p:tgtEl>
                                          <p:spTgt spid="2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9"/>
                                        </p:tgtEl>
                                        <p:attrNameLst>
                                          <p:attrName>style.visibility</p:attrName>
                                        </p:attrNameLst>
                                      </p:cBhvr>
                                      <p:to>
                                        <p:strVal val="visible"/>
                                      </p:to>
                                    </p:set>
                                    <p:animEffect transition="in" filter="fade">
                                      <p:cBhvr>
                                        <p:cTn id="31" dur="500"/>
                                        <p:tgtEl>
                                          <p:spTgt spid="29"/>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0"/>
                                        </p:tgtEl>
                                        <p:attrNameLst>
                                          <p:attrName>style.visibility</p:attrName>
                                        </p:attrNameLst>
                                      </p:cBhvr>
                                      <p:to>
                                        <p:strVal val="visible"/>
                                      </p:to>
                                    </p:set>
                                    <p:animEffect transition="in" filter="fade">
                                      <p:cBhvr>
                                        <p:cTn id="34" dur="500"/>
                                        <p:tgtEl>
                                          <p:spTgt spid="30"/>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fade">
                                      <p:cBhvr>
                                        <p:cTn id="39"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P spid="25" grpId="0" animBg="1"/>
      <p:bldP spid="26" grpId="0" animBg="1"/>
      <p:bldP spid="27" grpId="0" animBg="1"/>
      <p:bldP spid="28" grpId="0" animBg="1"/>
      <p:bldP spid="29" grpId="0" animBg="1"/>
      <p:bldP spid="30" grpId="0" animBg="1"/>
      <p:bldP spid="16" grpId="0"/>
      <p:bldP spid="1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10">
            <a:extLst>
              <a:ext uri="{FF2B5EF4-FFF2-40B4-BE49-F238E27FC236}">
                <a16:creationId xmlns:a16="http://schemas.microsoft.com/office/drawing/2014/main" id="{E73C32E8-87C1-6D4D-A81B-10C6ED1F2FA1}"/>
              </a:ext>
            </a:extLst>
          </p:cNvPr>
          <p:cNvSpPr txBox="1"/>
          <p:nvPr/>
        </p:nvSpPr>
        <p:spPr>
          <a:xfrm>
            <a:off x="-1" y="682728"/>
            <a:ext cx="12192001"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“Common problems are simple…</a:t>
            </a:r>
            <a:endParaRPr sz="4400" dirty="0">
              <a:latin typeface="Tw Cen MT" panose="020B0602020104020603" pitchFamily="34" charset="77"/>
              <a:cs typeface="Helvetica Neue"/>
            </a:endParaRPr>
          </a:p>
        </p:txBody>
      </p:sp>
      <p:sp>
        <p:nvSpPr>
          <p:cNvPr id="3" name="object 10">
            <a:extLst>
              <a:ext uri="{FF2B5EF4-FFF2-40B4-BE49-F238E27FC236}">
                <a16:creationId xmlns:a16="http://schemas.microsoft.com/office/drawing/2014/main" id="{D8CCB642-99D4-654E-B625-DEFD4B437B46}"/>
              </a:ext>
            </a:extLst>
          </p:cNvPr>
          <p:cNvSpPr txBox="1"/>
          <p:nvPr/>
        </p:nvSpPr>
        <p:spPr>
          <a:xfrm>
            <a:off x="-2" y="5434837"/>
            <a:ext cx="12192001"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 and simple problems are common.”</a:t>
            </a:r>
            <a:endParaRPr sz="4400" dirty="0">
              <a:latin typeface="Tw Cen MT" panose="020B0602020104020603" pitchFamily="34" charset="77"/>
              <a:cs typeface="Helvetica Neue"/>
            </a:endParaRPr>
          </a:p>
        </p:txBody>
      </p:sp>
      <p:sp>
        <p:nvSpPr>
          <p:cNvPr id="4" name="Content Placeholder 2">
            <a:extLst>
              <a:ext uri="{FF2B5EF4-FFF2-40B4-BE49-F238E27FC236}">
                <a16:creationId xmlns:a16="http://schemas.microsoft.com/office/drawing/2014/main" id="{BDAA1988-907E-1047-9659-072220A9E30E}"/>
              </a:ext>
            </a:extLst>
          </p:cNvPr>
          <p:cNvSpPr txBox="1">
            <a:spLocks/>
          </p:cNvSpPr>
          <p:nvPr/>
        </p:nvSpPr>
        <p:spPr>
          <a:xfrm>
            <a:off x="1468582" y="1995055"/>
            <a:ext cx="8825345" cy="4087928"/>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lgn="ctr">
              <a:buNone/>
            </a:pPr>
            <a:r>
              <a:rPr lang="en-US" sz="3200" dirty="0"/>
              <a:t>Off-by-one </a:t>
            </a:r>
            <a:r>
              <a:rPr lang="en-US" sz="3200" b="1" dirty="0"/>
              <a:t>indexing error</a:t>
            </a:r>
          </a:p>
          <a:p>
            <a:pPr marL="0" indent="0" algn="ctr">
              <a:buNone/>
            </a:pPr>
            <a:r>
              <a:rPr lang="en-US" sz="3200" dirty="0"/>
              <a:t>Sensitive / resistant </a:t>
            </a:r>
            <a:r>
              <a:rPr lang="en-US" sz="3200" b="1" dirty="0"/>
              <a:t>label reversal</a:t>
            </a:r>
          </a:p>
          <a:p>
            <a:pPr marL="0" indent="0" algn="ctr">
              <a:buFont typeface="Tw Cen MT" panose="020B0602020104020603" pitchFamily="34" charset="0"/>
              <a:buNone/>
            </a:pPr>
            <a:r>
              <a:rPr lang="en-US" sz="3200" b="1" dirty="0"/>
              <a:t>Confounding</a:t>
            </a:r>
            <a:r>
              <a:rPr lang="en-US" sz="3200" dirty="0"/>
              <a:t> in experimental design</a:t>
            </a:r>
          </a:p>
          <a:p>
            <a:pPr marL="0" indent="0" algn="ctr">
              <a:buFont typeface="Tw Cen MT" panose="020B0602020104020603" pitchFamily="34" charset="0"/>
              <a:buNone/>
            </a:pPr>
            <a:r>
              <a:rPr lang="en-US" sz="3200" dirty="0"/>
              <a:t>Inclusion of data from </a:t>
            </a:r>
            <a:r>
              <a:rPr lang="en-US" sz="3200" b="1" dirty="0"/>
              <a:t>non-reported sources</a:t>
            </a:r>
          </a:p>
          <a:p>
            <a:pPr marL="0" indent="0" algn="ctr">
              <a:buFont typeface="Tw Cen MT" panose="020B0602020104020603" pitchFamily="34" charset="0"/>
              <a:buNone/>
            </a:pPr>
            <a:r>
              <a:rPr lang="en-US" sz="3200" b="1" dirty="0"/>
              <a:t>Wrong figure </a:t>
            </a:r>
            <a:r>
              <a:rPr lang="en-US" sz="3200" dirty="0"/>
              <a:t>shown</a:t>
            </a:r>
          </a:p>
          <a:p>
            <a:pPr marL="0" indent="0" algn="ctr">
              <a:buFont typeface="Tw Cen MT" panose="020B0602020104020603" pitchFamily="34" charset="0"/>
              <a:buNone/>
            </a:pPr>
            <a:endParaRPr lang="en-US" sz="3200" dirty="0"/>
          </a:p>
        </p:txBody>
      </p:sp>
    </p:spTree>
    <p:extLst>
      <p:ext uri="{BB962C8B-B14F-4D97-AF65-F5344CB8AC3E}">
        <p14:creationId xmlns:p14="http://schemas.microsoft.com/office/powerpoint/2010/main" val="964006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fade">
                                      <p:cBhvr>
                                        <p:cTn id="7" dur="500"/>
                                        <p:tgtEl>
                                          <p:spTgt spid="4">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animEffect transition="in" filter="fade">
                                      <p:cBhvr>
                                        <p:cTn id="17" dur="500"/>
                                        <p:tgtEl>
                                          <p:spTgt spid="4">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4" end="4"/>
                                            </p:txEl>
                                          </p:spTgt>
                                        </p:tgtEl>
                                        <p:attrNameLst>
                                          <p:attrName>style.visibility</p:attrName>
                                        </p:attrNameLst>
                                      </p:cBhvr>
                                      <p:to>
                                        <p:strVal val="visible"/>
                                      </p:to>
                                    </p:set>
                                    <p:animEffect transition="in" filter="fade">
                                      <p:cBhvr>
                                        <p:cTn id="22" dur="500"/>
                                        <p:tgtEl>
                                          <p:spTgt spid="4">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4036807" y="1680128"/>
            <a:ext cx="4118384" cy="4118384"/>
          </a:xfrm>
          <a:prstGeom prst="rect">
            <a:avLst/>
          </a:prstGeom>
        </p:spPr>
      </p:pic>
      <p:sp>
        <p:nvSpPr>
          <p:cNvPr id="6" name="object 10">
            <a:extLst>
              <a:ext uri="{FF2B5EF4-FFF2-40B4-BE49-F238E27FC236}">
                <a16:creationId xmlns:a16="http://schemas.microsoft.com/office/drawing/2014/main" id="{69864E86-6192-9A40-974F-8B56FD790A32}"/>
              </a:ext>
            </a:extLst>
          </p:cNvPr>
          <p:cNvSpPr txBox="1"/>
          <p:nvPr/>
        </p:nvSpPr>
        <p:spPr>
          <a:xfrm>
            <a:off x="-1" y="682728"/>
            <a:ext cx="12192001" cy="689291"/>
          </a:xfrm>
          <a:prstGeom prst="rect">
            <a:avLst/>
          </a:prstGeom>
        </p:spPr>
        <p:txBody>
          <a:bodyPr vert="horz" wrap="square" lIns="0" tIns="12065" rIns="0" bIns="0" rtlCol="0">
            <a:spAutoFit/>
          </a:bodyPr>
          <a:lstStyle/>
          <a:p>
            <a:pPr marL="12700" algn="ctr">
              <a:lnSpc>
                <a:spcPct val="100000"/>
              </a:lnSpc>
              <a:spcBef>
                <a:spcPts val="95"/>
              </a:spcBef>
            </a:pPr>
            <a:r>
              <a:rPr lang="en-US" sz="4400" dirty="0">
                <a:latin typeface="Tw Cen MT" panose="020B0602020104020603" pitchFamily="34" charset="77"/>
                <a:cs typeface="Helvetica Neue"/>
              </a:rPr>
              <a:t>Point-and-click is not reproducible</a:t>
            </a:r>
            <a:endParaRPr sz="4400" dirty="0">
              <a:latin typeface="Tw Cen MT" panose="020B0602020104020603" pitchFamily="34" charset="77"/>
              <a:cs typeface="Helvetica Neue"/>
            </a:endParaRPr>
          </a:p>
        </p:txBody>
      </p:sp>
      <p:sp>
        <p:nvSpPr>
          <p:cNvPr id="5" name="Rectangle 4">
            <a:extLst>
              <a:ext uri="{FF2B5EF4-FFF2-40B4-BE49-F238E27FC236}">
                <a16:creationId xmlns:a16="http://schemas.microsoft.com/office/drawing/2014/main" id="{AEE07E7C-1B93-864F-AC84-9EFBDF5270D3}"/>
              </a:ext>
            </a:extLst>
          </p:cNvPr>
          <p:cNvSpPr/>
          <p:nvPr/>
        </p:nvSpPr>
        <p:spPr>
          <a:xfrm>
            <a:off x="435863" y="5922503"/>
            <a:ext cx="11396908" cy="615553"/>
          </a:xfrm>
          <a:prstGeom prst="rect">
            <a:avLst/>
          </a:prstGeom>
        </p:spPr>
        <p:txBody>
          <a:bodyPr wrap="square">
            <a:spAutoFit/>
          </a:bodyPr>
          <a:lstStyle/>
          <a:p>
            <a:r>
              <a:rPr lang="en-US" sz="3400" dirty="0">
                <a:solidFill>
                  <a:prstClr val="black"/>
                </a:solidFill>
              </a:rPr>
              <a:t>Computer code can precisely document each step of the analysis</a:t>
            </a:r>
          </a:p>
        </p:txBody>
      </p:sp>
    </p:spTree>
    <p:extLst>
      <p:ext uri="{BB962C8B-B14F-4D97-AF65-F5344CB8AC3E}">
        <p14:creationId xmlns:p14="http://schemas.microsoft.com/office/powerpoint/2010/main" val="19637589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a:spLocks noGrp="1"/>
          </p:cNvSpPr>
          <p:nvPr>
            <p:ph idx="4294967295"/>
          </p:nvPr>
        </p:nvSpPr>
        <p:spPr>
          <a:xfrm>
            <a:off x="1509823" y="2176463"/>
            <a:ext cx="6449902" cy="2878137"/>
          </a:xfrm>
        </p:spPr>
        <p:txBody>
          <a:bodyPr>
            <a:normAutofit/>
          </a:bodyPr>
          <a:lstStyle/>
          <a:p>
            <a:pPr marL="0" indent="0">
              <a:buNone/>
            </a:pPr>
            <a:r>
              <a:rPr lang="en-US" sz="2400" dirty="0"/>
              <a:t>“Can we redo the analysis with this month’s data?”</a:t>
            </a:r>
            <a:endParaRPr lang="is-IS" sz="2400" dirty="0"/>
          </a:p>
          <a:p>
            <a:pPr marL="0" indent="0">
              <a:buNone/>
            </a:pPr>
            <a:endParaRPr lang="is-IS" sz="2400" dirty="0"/>
          </a:p>
          <a:p>
            <a:pPr marL="0" indent="0">
              <a:buNone/>
            </a:pPr>
            <a:r>
              <a:rPr lang="is-IS" sz="2400" dirty="0"/>
              <a:t>“Why do the data in Table 1 not seem to agree with Figure 2?”</a:t>
            </a:r>
          </a:p>
          <a:p>
            <a:pPr marL="0" indent="0">
              <a:buNone/>
            </a:pPr>
            <a:endParaRPr lang="is-IS" sz="2400" dirty="0"/>
          </a:p>
          <a:p>
            <a:pPr marL="0" indent="0">
              <a:buNone/>
            </a:pPr>
            <a:r>
              <a:rPr lang="is-IS" sz="2400" dirty="0"/>
              <a:t>“Why did I decide to omit these six samples?”</a:t>
            </a:r>
            <a:endParaRPr lang="en-US" sz="2400" dirty="0"/>
          </a:p>
        </p:txBody>
      </p:sp>
      <p:sp>
        <p:nvSpPr>
          <p:cNvPr id="6" name="Title 1"/>
          <p:cNvSpPr txBox="1">
            <a:spLocks/>
          </p:cNvSpPr>
          <p:nvPr/>
        </p:nvSpPr>
        <p:spPr>
          <a:xfrm>
            <a:off x="1024128" y="5163671"/>
            <a:ext cx="9720072" cy="1499616"/>
          </a:xfrm>
          <a:prstGeom prst="rect">
            <a:avLst/>
          </a:prstGeom>
        </p:spPr>
        <p:txBody>
          <a:bodyPr vert="horz" lIns="91440" tIns="45720" rIns="91440" bIns="45720" rtlCol="0" anchor="ctr">
            <a:noAutofit/>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pPr algn="ctr"/>
            <a:r>
              <a:rPr lang="en-US" sz="3600" dirty="0"/>
              <a:t>Your closest collaborator is </a:t>
            </a:r>
            <a:r>
              <a:rPr lang="en-US" sz="3600" b="1" dirty="0"/>
              <a:t>You</a:t>
            </a:r>
            <a:r>
              <a:rPr lang="en-US" sz="3600" dirty="0"/>
              <a:t> from 6 months ago</a:t>
            </a:r>
          </a:p>
          <a:p>
            <a:pPr algn="ctr"/>
            <a:r>
              <a:rPr lang="en-US" sz="3600" dirty="0"/>
              <a:t>(But you don’t answer e-mails)</a:t>
            </a:r>
          </a:p>
        </p:txBody>
      </p:sp>
      <p:pic>
        <p:nvPicPr>
          <p:cNvPr id="5" name="Picture 4"/>
          <p:cNvPicPr>
            <a:picLocks noChangeAspect="1"/>
          </p:cNvPicPr>
          <p:nvPr/>
        </p:nvPicPr>
        <p:blipFill>
          <a:blip r:embed="rId3"/>
          <a:stretch>
            <a:fillRect/>
          </a:stretch>
        </p:blipFill>
        <p:spPr>
          <a:xfrm>
            <a:off x="8983435" y="1742943"/>
            <a:ext cx="2947308" cy="3658727"/>
          </a:xfrm>
          <a:prstGeom prst="rect">
            <a:avLst/>
          </a:prstGeom>
        </p:spPr>
      </p:pic>
      <p:sp>
        <p:nvSpPr>
          <p:cNvPr id="7" name="object 10">
            <a:extLst>
              <a:ext uri="{FF2B5EF4-FFF2-40B4-BE49-F238E27FC236}">
                <a16:creationId xmlns:a16="http://schemas.microsoft.com/office/drawing/2014/main" id="{FC63EF37-FA3E-A044-8BA1-E2E39EA20E52}"/>
              </a:ext>
            </a:extLst>
          </p:cNvPr>
          <p:cNvSpPr txBox="1"/>
          <p:nvPr/>
        </p:nvSpPr>
        <p:spPr>
          <a:xfrm>
            <a:off x="-1" y="682728"/>
            <a:ext cx="12192001" cy="689291"/>
          </a:xfrm>
          <a:prstGeom prst="rect">
            <a:avLst/>
          </a:prstGeom>
        </p:spPr>
        <p:txBody>
          <a:bodyPr vert="horz" wrap="square" lIns="0" tIns="12065" rIns="0" bIns="0" rtlCol="0">
            <a:spAutoFit/>
          </a:bodyPr>
          <a:lstStyle/>
          <a:p>
            <a:pPr marL="12700" algn="ctr">
              <a:lnSpc>
                <a:spcPct val="100000"/>
              </a:lnSpc>
              <a:spcBef>
                <a:spcPts val="95"/>
              </a:spcBef>
            </a:pPr>
            <a:r>
              <a:rPr lang="en-US" sz="4400" dirty="0">
                <a:latin typeface="Tw Cen MT" panose="020B0602020104020603" pitchFamily="34" charset="77"/>
                <a:cs typeface="Helvetica Neue"/>
              </a:rPr>
              <a:t>Why </a:t>
            </a:r>
            <a:r>
              <a:rPr lang="en-US" sz="4400" u="sng" dirty="0">
                <a:latin typeface="Tw Cen MT" panose="020B0602020104020603" pitchFamily="34" charset="77"/>
                <a:cs typeface="Helvetica Neue"/>
              </a:rPr>
              <a:t>YOU</a:t>
            </a:r>
            <a:r>
              <a:rPr lang="en-US" sz="4400" dirty="0">
                <a:latin typeface="Tw Cen MT" panose="020B0602020104020603" pitchFamily="34" charset="77"/>
                <a:cs typeface="Helvetica Neue"/>
              </a:rPr>
              <a:t> should analyze your data reproducibly</a:t>
            </a:r>
            <a:endParaRPr sz="4400" dirty="0">
              <a:latin typeface="Tw Cen MT" panose="020B0602020104020603" pitchFamily="34" charset="77"/>
              <a:cs typeface="Helvetica Neue"/>
            </a:endParaRPr>
          </a:p>
        </p:txBody>
      </p:sp>
    </p:spTree>
    <p:extLst>
      <p:ext uri="{BB962C8B-B14F-4D97-AF65-F5344CB8AC3E}">
        <p14:creationId xmlns:p14="http://schemas.microsoft.com/office/powerpoint/2010/main" val="1276778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pic>
        <p:nvPicPr>
          <p:cNvPr id="274" name="Google Shape;274;p40"/>
          <p:cNvPicPr preferRelativeResize="0"/>
          <p:nvPr/>
        </p:nvPicPr>
        <p:blipFill rotWithShape="1">
          <a:blip r:embed="rId3">
            <a:alphaModFix/>
          </a:blip>
          <a:srcRect/>
          <a:stretch/>
        </p:blipFill>
        <p:spPr>
          <a:xfrm>
            <a:off x="4572524" y="1711516"/>
            <a:ext cx="3046952" cy="3434968"/>
          </a:xfrm>
          <a:prstGeom prst="rect">
            <a:avLst/>
          </a:prstGeom>
          <a:noFill/>
          <a:ln>
            <a:noFill/>
          </a:ln>
        </p:spPr>
      </p:pic>
    </p:spTree>
    <p:extLst>
      <p:ext uri="{BB962C8B-B14F-4D97-AF65-F5344CB8AC3E}">
        <p14:creationId xmlns:p14="http://schemas.microsoft.com/office/powerpoint/2010/main" val="16861791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BBB12E3-F08A-CD4C-A8B1-49EE647100FE}"/>
              </a:ext>
            </a:extLst>
          </p:cNvPr>
          <p:cNvPicPr>
            <a:picLocks noChangeAspect="1"/>
          </p:cNvPicPr>
          <p:nvPr/>
        </p:nvPicPr>
        <p:blipFill rotWithShape="1">
          <a:blip r:embed="rId3"/>
          <a:srcRect r="60913"/>
          <a:stretch/>
        </p:blipFill>
        <p:spPr>
          <a:xfrm>
            <a:off x="3419900" y="2669428"/>
            <a:ext cx="5584080" cy="2793822"/>
          </a:xfrm>
          <a:prstGeom prst="rect">
            <a:avLst/>
          </a:prstGeom>
        </p:spPr>
      </p:pic>
      <p:pic>
        <p:nvPicPr>
          <p:cNvPr id="5" name="Picture 4">
            <a:extLst>
              <a:ext uri="{FF2B5EF4-FFF2-40B4-BE49-F238E27FC236}">
                <a16:creationId xmlns:a16="http://schemas.microsoft.com/office/drawing/2014/main" id="{1953655F-037E-4A4D-807E-AAE7CBB23F3E}"/>
              </a:ext>
            </a:extLst>
          </p:cNvPr>
          <p:cNvPicPr>
            <a:picLocks noChangeAspect="1"/>
          </p:cNvPicPr>
          <p:nvPr/>
        </p:nvPicPr>
        <p:blipFill rotWithShape="1">
          <a:blip r:embed="rId4"/>
          <a:srcRect r="60913"/>
          <a:stretch/>
        </p:blipFill>
        <p:spPr>
          <a:xfrm>
            <a:off x="3419900" y="5334199"/>
            <a:ext cx="5580655" cy="1217072"/>
          </a:xfrm>
          <a:prstGeom prst="rect">
            <a:avLst/>
          </a:prstGeom>
        </p:spPr>
      </p:pic>
      <p:sp>
        <p:nvSpPr>
          <p:cNvPr id="7" name="TextBox 6">
            <a:extLst>
              <a:ext uri="{FF2B5EF4-FFF2-40B4-BE49-F238E27FC236}">
                <a16:creationId xmlns:a16="http://schemas.microsoft.com/office/drawing/2014/main" id="{D3F1B7F6-56F4-4745-A242-8A9E3E1F3674}"/>
              </a:ext>
            </a:extLst>
          </p:cNvPr>
          <p:cNvSpPr txBox="1"/>
          <p:nvPr/>
        </p:nvSpPr>
        <p:spPr>
          <a:xfrm>
            <a:off x="3419900" y="1654402"/>
            <a:ext cx="4161518" cy="923330"/>
          </a:xfrm>
          <a:prstGeom prst="rect">
            <a:avLst/>
          </a:prstGeom>
          <a:noFill/>
        </p:spPr>
        <p:txBody>
          <a:bodyPr wrap="square" rtlCol="0">
            <a:spAutoFit/>
          </a:bodyPr>
          <a:lstStyle/>
          <a:p>
            <a:r>
              <a:rPr lang="en-US" dirty="0">
                <a:latin typeface="Andale Mono" panose="020B0509000000000004" pitchFamily="49" charset="0"/>
              </a:rPr>
              <a:t>---</a:t>
            </a:r>
          </a:p>
          <a:p>
            <a:r>
              <a:rPr lang="en-US" dirty="0">
                <a:latin typeface="Andale Mono" panose="020B0509000000000004" pitchFamily="49" charset="0"/>
              </a:rPr>
              <a:t>output: </a:t>
            </a:r>
            <a:r>
              <a:rPr lang="en-US" dirty="0" err="1">
                <a:latin typeface="Andale Mono" panose="020B0509000000000004" pitchFamily="49" charset="0"/>
              </a:rPr>
              <a:t>html_document</a:t>
            </a:r>
            <a:endParaRPr lang="en-US" dirty="0">
              <a:latin typeface="Andale Mono" panose="020B0509000000000004" pitchFamily="49" charset="0"/>
            </a:endParaRPr>
          </a:p>
          <a:p>
            <a:r>
              <a:rPr lang="en-US" dirty="0">
                <a:latin typeface="Andale Mono" panose="020B0509000000000004" pitchFamily="49" charset="0"/>
              </a:rPr>
              <a:t>---</a:t>
            </a:r>
          </a:p>
        </p:txBody>
      </p:sp>
      <p:sp>
        <p:nvSpPr>
          <p:cNvPr id="8" name="object 10">
            <a:extLst>
              <a:ext uri="{FF2B5EF4-FFF2-40B4-BE49-F238E27FC236}">
                <a16:creationId xmlns:a16="http://schemas.microsoft.com/office/drawing/2014/main" id="{3836DDFE-46CA-A949-914E-CEE3C641356C}"/>
              </a:ext>
            </a:extLst>
          </p:cNvPr>
          <p:cNvSpPr txBox="1"/>
          <p:nvPr/>
        </p:nvSpPr>
        <p:spPr>
          <a:xfrm>
            <a:off x="-1" y="682728"/>
            <a:ext cx="12192001" cy="689291"/>
          </a:xfrm>
          <a:prstGeom prst="rect">
            <a:avLst/>
          </a:prstGeom>
        </p:spPr>
        <p:txBody>
          <a:bodyPr vert="horz" wrap="square" lIns="0" tIns="12065" rIns="0" bIns="0" rtlCol="0">
            <a:spAutoFit/>
          </a:bodyPr>
          <a:lstStyle/>
          <a:p>
            <a:pPr marL="12700" algn="ctr">
              <a:lnSpc>
                <a:spcPct val="100000"/>
              </a:lnSpc>
              <a:spcBef>
                <a:spcPts val="95"/>
              </a:spcBef>
            </a:pPr>
            <a:r>
              <a:rPr lang="en-US" sz="4400" dirty="0">
                <a:latin typeface="Tw Cen MT" panose="020B0602020104020603" pitchFamily="34" charset="77"/>
                <a:cs typeface="Helvetica Neue"/>
              </a:rPr>
              <a:t>Anatomy of an R Markdown Document</a:t>
            </a:r>
            <a:endParaRPr sz="4400" dirty="0">
              <a:latin typeface="Tw Cen MT" panose="020B0602020104020603" pitchFamily="34" charset="77"/>
              <a:cs typeface="Helvetica Neue"/>
            </a:endParaRPr>
          </a:p>
        </p:txBody>
      </p:sp>
      <p:sp>
        <p:nvSpPr>
          <p:cNvPr id="10" name="TextBox 9">
            <a:extLst>
              <a:ext uri="{FF2B5EF4-FFF2-40B4-BE49-F238E27FC236}">
                <a16:creationId xmlns:a16="http://schemas.microsoft.com/office/drawing/2014/main" id="{5FC81D85-E2DC-5C4A-A4E4-BCC7012B23F2}"/>
              </a:ext>
            </a:extLst>
          </p:cNvPr>
          <p:cNvSpPr txBox="1"/>
          <p:nvPr/>
        </p:nvSpPr>
        <p:spPr>
          <a:xfrm>
            <a:off x="712260" y="1874199"/>
            <a:ext cx="1955868" cy="1077218"/>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Header</a:t>
            </a:r>
          </a:p>
          <a:p>
            <a:pPr algn="ctr"/>
            <a:endParaRPr lang="en-US" dirty="0">
              <a:solidFill>
                <a:schemeClr val="bg1"/>
              </a:solidFill>
            </a:endParaRPr>
          </a:p>
        </p:txBody>
      </p:sp>
      <p:sp>
        <p:nvSpPr>
          <p:cNvPr id="11" name="Right Brace 10">
            <a:extLst>
              <a:ext uri="{FF2B5EF4-FFF2-40B4-BE49-F238E27FC236}">
                <a16:creationId xmlns:a16="http://schemas.microsoft.com/office/drawing/2014/main" id="{F2164B6D-8D90-A44A-8355-7DACAB3D0EBD}"/>
              </a:ext>
            </a:extLst>
          </p:cNvPr>
          <p:cNvSpPr/>
          <p:nvPr/>
        </p:nvSpPr>
        <p:spPr>
          <a:xfrm flipH="1">
            <a:off x="3093365" y="1866814"/>
            <a:ext cx="185702" cy="689290"/>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12" name="Group 11">
            <a:extLst>
              <a:ext uri="{FF2B5EF4-FFF2-40B4-BE49-F238E27FC236}">
                <a16:creationId xmlns:a16="http://schemas.microsoft.com/office/drawing/2014/main" id="{7C1F2ABC-869B-AE4C-9A63-BF5B81BB6635}"/>
              </a:ext>
            </a:extLst>
          </p:cNvPr>
          <p:cNvGrpSpPr/>
          <p:nvPr/>
        </p:nvGrpSpPr>
        <p:grpSpPr>
          <a:xfrm>
            <a:off x="479865" y="1574731"/>
            <a:ext cx="1955868" cy="1077218"/>
            <a:chOff x="5011308" y="441228"/>
            <a:chExt cx="2365216" cy="2011084"/>
          </a:xfrm>
        </p:grpSpPr>
        <p:sp>
          <p:nvSpPr>
            <p:cNvPr id="13" name="Rounded Rectangular Callout 12">
              <a:extLst>
                <a:ext uri="{FF2B5EF4-FFF2-40B4-BE49-F238E27FC236}">
                  <a16:creationId xmlns:a16="http://schemas.microsoft.com/office/drawing/2014/main" id="{9DC607BE-04AB-DF4D-A2AE-A606CC267DB6}"/>
                </a:ext>
              </a:extLst>
            </p:cNvPr>
            <p:cNvSpPr/>
            <p:nvPr/>
          </p:nvSpPr>
          <p:spPr>
            <a:xfrm>
              <a:off x="5011308" y="828536"/>
              <a:ext cx="2365216" cy="1246648"/>
            </a:xfrm>
            <a:prstGeom prst="wedgeRoundRectCallout">
              <a:avLst>
                <a:gd name="adj1" fmla="val 81879"/>
                <a:gd name="adj2" fmla="val 1443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18E62CC5-44C1-5F48-8D89-606A2D43937D}"/>
                </a:ext>
              </a:extLst>
            </p:cNvPr>
            <p:cNvSpPr txBox="1"/>
            <p:nvPr/>
          </p:nvSpPr>
          <p:spPr>
            <a:xfrm>
              <a:off x="5011308" y="441228"/>
              <a:ext cx="2365216" cy="2011084"/>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Header</a:t>
              </a:r>
            </a:p>
            <a:p>
              <a:pPr algn="ctr"/>
              <a:endParaRPr lang="en-US" dirty="0">
                <a:solidFill>
                  <a:schemeClr val="bg1"/>
                </a:solidFill>
              </a:endParaRPr>
            </a:p>
          </p:txBody>
        </p:sp>
      </p:grpSp>
      <p:sp>
        <p:nvSpPr>
          <p:cNvPr id="15" name="Right Brace 14">
            <a:extLst>
              <a:ext uri="{FF2B5EF4-FFF2-40B4-BE49-F238E27FC236}">
                <a16:creationId xmlns:a16="http://schemas.microsoft.com/office/drawing/2014/main" id="{7E77BDE5-9884-1242-BDA3-ACF7C0F6BC11}"/>
              </a:ext>
            </a:extLst>
          </p:cNvPr>
          <p:cNvSpPr/>
          <p:nvPr/>
        </p:nvSpPr>
        <p:spPr>
          <a:xfrm>
            <a:off x="5196770" y="3339405"/>
            <a:ext cx="162791" cy="450272"/>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 name="Rounded Rectangular Callout 22">
            <a:extLst>
              <a:ext uri="{FF2B5EF4-FFF2-40B4-BE49-F238E27FC236}">
                <a16:creationId xmlns:a16="http://schemas.microsoft.com/office/drawing/2014/main" id="{C57553F0-26F7-F74A-A27D-C1975C9C80B1}"/>
              </a:ext>
            </a:extLst>
          </p:cNvPr>
          <p:cNvSpPr/>
          <p:nvPr/>
        </p:nvSpPr>
        <p:spPr>
          <a:xfrm>
            <a:off x="479865" y="3065590"/>
            <a:ext cx="1955868" cy="1077218"/>
          </a:xfrm>
          <a:prstGeom prst="wedgeRoundRectCallout">
            <a:avLst>
              <a:gd name="adj1" fmla="val 81879"/>
              <a:gd name="adj2" fmla="val 1443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59A11D78-1618-794B-86FA-A08852E74C0B}"/>
              </a:ext>
            </a:extLst>
          </p:cNvPr>
          <p:cNvSpPr txBox="1"/>
          <p:nvPr/>
        </p:nvSpPr>
        <p:spPr>
          <a:xfrm>
            <a:off x="479865" y="3127145"/>
            <a:ext cx="1955868" cy="954107"/>
          </a:xfrm>
          <a:prstGeom prst="rect">
            <a:avLst/>
          </a:prstGeom>
          <a:noFill/>
        </p:spPr>
        <p:txBody>
          <a:bodyPr wrap="square" rtlCol="0" anchor="ctr">
            <a:spAutoFit/>
          </a:bodyPr>
          <a:lstStyle/>
          <a:p>
            <a:pPr algn="ctr"/>
            <a:r>
              <a:rPr lang="en-US" sz="2800" dirty="0">
                <a:solidFill>
                  <a:schemeClr val="bg1"/>
                </a:solidFill>
              </a:rPr>
              <a:t>Text </a:t>
            </a:r>
            <a:br>
              <a:rPr lang="en-US" sz="2800" dirty="0">
                <a:solidFill>
                  <a:schemeClr val="bg1"/>
                </a:solidFill>
              </a:rPr>
            </a:br>
            <a:r>
              <a:rPr lang="en-US" sz="2800" dirty="0">
                <a:solidFill>
                  <a:schemeClr val="bg1"/>
                </a:solidFill>
              </a:rPr>
              <a:t>(with marks)</a:t>
            </a:r>
          </a:p>
        </p:txBody>
      </p:sp>
      <p:sp>
        <p:nvSpPr>
          <p:cNvPr id="25" name="Right Brace 24">
            <a:extLst>
              <a:ext uri="{FF2B5EF4-FFF2-40B4-BE49-F238E27FC236}">
                <a16:creationId xmlns:a16="http://schemas.microsoft.com/office/drawing/2014/main" id="{378040DE-39BC-3C41-9BBB-74240462675E}"/>
              </a:ext>
            </a:extLst>
          </p:cNvPr>
          <p:cNvSpPr/>
          <p:nvPr/>
        </p:nvSpPr>
        <p:spPr>
          <a:xfrm flipH="1">
            <a:off x="3093365" y="2905227"/>
            <a:ext cx="185702" cy="2428972"/>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6" name="Right Brace 25">
            <a:extLst>
              <a:ext uri="{FF2B5EF4-FFF2-40B4-BE49-F238E27FC236}">
                <a16:creationId xmlns:a16="http://schemas.microsoft.com/office/drawing/2014/main" id="{95EA4009-48DE-E14C-B0FD-0D4137A9FB7E}"/>
              </a:ext>
            </a:extLst>
          </p:cNvPr>
          <p:cNvSpPr/>
          <p:nvPr/>
        </p:nvSpPr>
        <p:spPr>
          <a:xfrm flipH="1">
            <a:off x="3093365" y="5463249"/>
            <a:ext cx="185702" cy="948167"/>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27" name="Group 26">
            <a:extLst>
              <a:ext uri="{FF2B5EF4-FFF2-40B4-BE49-F238E27FC236}">
                <a16:creationId xmlns:a16="http://schemas.microsoft.com/office/drawing/2014/main" id="{CD4C646E-48A4-AD48-8ED9-6298ADD1CA94}"/>
              </a:ext>
            </a:extLst>
          </p:cNvPr>
          <p:cNvGrpSpPr/>
          <p:nvPr/>
        </p:nvGrpSpPr>
        <p:grpSpPr>
          <a:xfrm>
            <a:off x="479865" y="5280361"/>
            <a:ext cx="1955868" cy="1077218"/>
            <a:chOff x="5011308" y="441228"/>
            <a:chExt cx="2365216" cy="2011084"/>
          </a:xfrm>
        </p:grpSpPr>
        <p:sp>
          <p:nvSpPr>
            <p:cNvPr id="28" name="Rounded Rectangular Callout 27">
              <a:extLst>
                <a:ext uri="{FF2B5EF4-FFF2-40B4-BE49-F238E27FC236}">
                  <a16:creationId xmlns:a16="http://schemas.microsoft.com/office/drawing/2014/main" id="{F48091B5-18B3-2341-954B-4A908209EF5B}"/>
                </a:ext>
              </a:extLst>
            </p:cNvPr>
            <p:cNvSpPr/>
            <p:nvPr/>
          </p:nvSpPr>
          <p:spPr>
            <a:xfrm>
              <a:off x="5011308" y="828536"/>
              <a:ext cx="2365216" cy="1246648"/>
            </a:xfrm>
            <a:prstGeom prst="wedgeRoundRectCallout">
              <a:avLst>
                <a:gd name="adj1" fmla="val 81879"/>
                <a:gd name="adj2" fmla="val 1443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20302D6B-6120-9F48-8E6E-8F695D894BB8}"/>
                </a:ext>
              </a:extLst>
            </p:cNvPr>
            <p:cNvSpPr txBox="1"/>
            <p:nvPr/>
          </p:nvSpPr>
          <p:spPr>
            <a:xfrm>
              <a:off x="5011308" y="441228"/>
              <a:ext cx="2365216" cy="2011084"/>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Code chunk</a:t>
              </a:r>
            </a:p>
            <a:p>
              <a:pPr algn="ctr"/>
              <a:endParaRPr lang="en-US" dirty="0">
                <a:solidFill>
                  <a:schemeClr val="bg1"/>
                </a:solidFill>
              </a:endParaRPr>
            </a:p>
          </p:txBody>
        </p:sp>
      </p:grpSp>
    </p:spTree>
    <p:extLst>
      <p:ext uri="{BB962C8B-B14F-4D97-AF65-F5344CB8AC3E}">
        <p14:creationId xmlns:p14="http://schemas.microsoft.com/office/powerpoint/2010/main" val="1518600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500"/>
                                        <p:tgtEl>
                                          <p:spTgt spid="11"/>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fade">
                                      <p:cBhvr>
                                        <p:cTn id="22" dur="500"/>
                                        <p:tgtEl>
                                          <p:spTgt spid="25"/>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6"/>
                                        </p:tgtEl>
                                        <p:attrNameLst>
                                          <p:attrName>style.visibility</p:attrName>
                                        </p:attrNameLst>
                                      </p:cBhvr>
                                      <p:to>
                                        <p:strVal val="visible"/>
                                      </p:to>
                                    </p:set>
                                    <p:animEffect transition="in" filter="fade">
                                      <p:cBhvr>
                                        <p:cTn id="25" dur="500"/>
                                        <p:tgtEl>
                                          <p:spTgt spid="2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27"/>
                                        </p:tgtEl>
                                        <p:attrNameLst>
                                          <p:attrName>style.visibility</p:attrName>
                                        </p:attrNameLst>
                                      </p:cBhvr>
                                      <p:to>
                                        <p:strVal val="visible"/>
                                      </p:to>
                                    </p:set>
                                    <p:animEffect transition="in" filter="fade">
                                      <p:cBhvr>
                                        <p:cTn id="30"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animBg="1"/>
      <p:bldP spid="15" grpId="0" animBg="1"/>
      <p:bldP spid="25" grpId="0" animBg="1"/>
      <p:bldP spid="26"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500012" y="179970"/>
            <a:ext cx="9191976" cy="1797571"/>
          </a:xfrm>
          <a:prstGeom prst="rect">
            <a:avLst/>
          </a:prstGeom>
        </p:spPr>
      </p:pic>
      <p:pic>
        <p:nvPicPr>
          <p:cNvPr id="3" name="Picture 2"/>
          <p:cNvPicPr>
            <a:picLocks noChangeAspect="1"/>
          </p:cNvPicPr>
          <p:nvPr/>
        </p:nvPicPr>
        <p:blipFill>
          <a:blip r:embed="rId4"/>
          <a:stretch>
            <a:fillRect/>
          </a:stretch>
        </p:blipFill>
        <p:spPr>
          <a:xfrm>
            <a:off x="1500012" y="1977541"/>
            <a:ext cx="9191976" cy="783556"/>
          </a:xfrm>
          <a:prstGeom prst="rect">
            <a:avLst/>
          </a:prstGeom>
        </p:spPr>
      </p:pic>
      <p:pic>
        <p:nvPicPr>
          <p:cNvPr id="4" name="Picture 3"/>
          <p:cNvPicPr>
            <a:picLocks noChangeAspect="1"/>
          </p:cNvPicPr>
          <p:nvPr/>
        </p:nvPicPr>
        <p:blipFill>
          <a:blip r:embed="rId5"/>
          <a:stretch>
            <a:fillRect/>
          </a:stretch>
        </p:blipFill>
        <p:spPr>
          <a:xfrm>
            <a:off x="1500012" y="2615386"/>
            <a:ext cx="9191976" cy="638698"/>
          </a:xfrm>
          <a:prstGeom prst="rect">
            <a:avLst/>
          </a:prstGeom>
        </p:spPr>
      </p:pic>
      <p:pic>
        <p:nvPicPr>
          <p:cNvPr id="5" name="Picture 4"/>
          <p:cNvPicPr>
            <a:picLocks noChangeAspect="1"/>
          </p:cNvPicPr>
          <p:nvPr/>
        </p:nvPicPr>
        <p:blipFill>
          <a:blip r:embed="rId6"/>
          <a:stretch>
            <a:fillRect/>
          </a:stretch>
        </p:blipFill>
        <p:spPr>
          <a:xfrm>
            <a:off x="1500012" y="3254084"/>
            <a:ext cx="9191976" cy="3423945"/>
          </a:xfrm>
          <a:prstGeom prst="rect">
            <a:avLst/>
          </a:prstGeom>
        </p:spPr>
      </p:pic>
    </p:spTree>
    <p:extLst>
      <p:ext uri="{BB962C8B-B14F-4D97-AF65-F5344CB8AC3E}">
        <p14:creationId xmlns:p14="http://schemas.microsoft.com/office/powerpoint/2010/main" val="4258514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502443" y="2752468"/>
            <a:ext cx="11187112" cy="1463040"/>
          </a:xfrm>
        </p:spPr>
        <p:txBody>
          <a:bodyPr/>
          <a:lstStyle/>
          <a:p>
            <a:r>
              <a:rPr lang="en-US" dirty="0">
                <a:latin typeface="+mn-lt"/>
              </a:rPr>
              <a:t>R Code</a:t>
            </a:r>
          </a:p>
        </p:txBody>
      </p:sp>
    </p:spTree>
    <p:extLst>
      <p:ext uri="{BB962C8B-B14F-4D97-AF65-F5344CB8AC3E}">
        <p14:creationId xmlns:p14="http://schemas.microsoft.com/office/powerpoint/2010/main" val="1804400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CF66731-3744-7F45-8973-2913CEE3B028}"/>
              </a:ext>
            </a:extLst>
          </p:cNvPr>
          <p:cNvSpPr>
            <a:spLocks noGrp="1"/>
          </p:cNvSpPr>
          <p:nvPr>
            <p:ph type="sldNum" sz="quarter" idx="12"/>
          </p:nvPr>
        </p:nvSpPr>
        <p:spPr/>
        <p:txBody>
          <a:bodyPr/>
          <a:lstStyle/>
          <a:p>
            <a:fld id="{FBFEA71B-C421-F54F-A3C7-C1F2690B2CD4}" type="slidenum">
              <a:rPr lang="en-US" smtClean="0"/>
              <a:t>18</a:t>
            </a:fld>
            <a:endParaRPr lang="en-US"/>
          </a:p>
        </p:txBody>
      </p:sp>
      <p:pic>
        <p:nvPicPr>
          <p:cNvPr id="5" name="Picture 4">
            <a:extLst>
              <a:ext uri="{FF2B5EF4-FFF2-40B4-BE49-F238E27FC236}">
                <a16:creationId xmlns:a16="http://schemas.microsoft.com/office/drawing/2014/main" id="{AC9FB760-B370-434A-BDC7-3BB975B82E7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2000109"/>
            <a:ext cx="12192000" cy="4488559"/>
          </a:xfrm>
          <a:prstGeom prst="rect">
            <a:avLst/>
          </a:prstGeom>
        </p:spPr>
      </p:pic>
      <p:sp>
        <p:nvSpPr>
          <p:cNvPr id="6" name="TextBox 5">
            <a:extLst>
              <a:ext uri="{FF2B5EF4-FFF2-40B4-BE49-F238E27FC236}">
                <a16:creationId xmlns:a16="http://schemas.microsoft.com/office/drawing/2014/main" id="{983989C4-EC14-9944-AA13-435E7CAF2ACB}"/>
              </a:ext>
            </a:extLst>
          </p:cNvPr>
          <p:cNvSpPr txBox="1"/>
          <p:nvPr/>
        </p:nvSpPr>
        <p:spPr>
          <a:xfrm>
            <a:off x="0" y="6488668"/>
            <a:ext cx="6818811" cy="369332"/>
          </a:xfrm>
          <a:prstGeom prst="rect">
            <a:avLst/>
          </a:prstGeom>
          <a:noFill/>
        </p:spPr>
        <p:txBody>
          <a:bodyPr wrap="square" rtlCol="0">
            <a:spAutoFit/>
          </a:bodyPr>
          <a:lstStyle/>
          <a:p>
            <a:r>
              <a:rPr lang="en-US" dirty="0"/>
              <a:t>From </a:t>
            </a:r>
            <a:r>
              <a:rPr lang="en-US" i="1" dirty="0"/>
              <a:t>R for Data Science</a:t>
            </a:r>
            <a:r>
              <a:rPr lang="en-US" dirty="0"/>
              <a:t> (https://r4ds.had.co.nz/</a:t>
            </a:r>
            <a:r>
              <a:rPr lang="en-US" dirty="0" err="1"/>
              <a:t>introduction.html</a:t>
            </a:r>
            <a:r>
              <a:rPr lang="en-US" dirty="0"/>
              <a:t>)</a:t>
            </a:r>
          </a:p>
        </p:txBody>
      </p:sp>
      <p:sp>
        <p:nvSpPr>
          <p:cNvPr id="7" name="object 10">
            <a:extLst>
              <a:ext uri="{FF2B5EF4-FFF2-40B4-BE49-F238E27FC236}">
                <a16:creationId xmlns:a16="http://schemas.microsoft.com/office/drawing/2014/main" id="{856B8654-628A-B24C-8BB0-39E6F5212A24}"/>
              </a:ext>
            </a:extLst>
          </p:cNvPr>
          <p:cNvSpPr txBox="1"/>
          <p:nvPr/>
        </p:nvSpPr>
        <p:spPr>
          <a:xfrm>
            <a:off x="-1" y="682728"/>
            <a:ext cx="12192001"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The Data Analysis Pipeline</a:t>
            </a:r>
            <a:endParaRPr sz="4400" dirty="0">
              <a:latin typeface="Tw Cen MT" panose="020B0602020104020603" pitchFamily="34" charset="77"/>
              <a:cs typeface="Helvetica Neue"/>
            </a:endParaRPr>
          </a:p>
        </p:txBody>
      </p:sp>
      <p:sp>
        <p:nvSpPr>
          <p:cNvPr id="8" name="Rectangle 7">
            <a:extLst>
              <a:ext uri="{FF2B5EF4-FFF2-40B4-BE49-F238E27FC236}">
                <a16:creationId xmlns:a16="http://schemas.microsoft.com/office/drawing/2014/main" id="{33CEA39C-04B8-C449-A1F5-D85D0CDDDD3A}"/>
              </a:ext>
            </a:extLst>
          </p:cNvPr>
          <p:cNvSpPr/>
          <p:nvPr/>
        </p:nvSpPr>
        <p:spPr>
          <a:xfrm>
            <a:off x="257560" y="3812362"/>
            <a:ext cx="1454281" cy="641544"/>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Tree>
    <p:extLst>
      <p:ext uri="{BB962C8B-B14F-4D97-AF65-F5344CB8AC3E}">
        <p14:creationId xmlns:p14="http://schemas.microsoft.com/office/powerpoint/2010/main" val="364592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Group 28"/>
          <p:cNvGrpSpPr/>
          <p:nvPr/>
        </p:nvGrpSpPr>
        <p:grpSpPr>
          <a:xfrm>
            <a:off x="2914649" y="1447800"/>
            <a:ext cx="6362700" cy="5410200"/>
            <a:chOff x="2914649" y="1447800"/>
            <a:chExt cx="6362700" cy="5410200"/>
          </a:xfrm>
        </p:grpSpPr>
        <p:pic>
          <p:nvPicPr>
            <p:cNvPr id="2" name="Picture 1"/>
            <p:cNvPicPr>
              <a:picLocks noChangeAspect="1"/>
            </p:cNvPicPr>
            <p:nvPr/>
          </p:nvPicPr>
          <p:blipFill>
            <a:blip r:embed="rId3"/>
            <a:stretch>
              <a:fillRect/>
            </a:stretch>
          </p:blipFill>
          <p:spPr>
            <a:xfrm>
              <a:off x="2914649" y="1447800"/>
              <a:ext cx="6362700" cy="5410200"/>
            </a:xfrm>
            <a:prstGeom prst="rect">
              <a:avLst/>
            </a:prstGeom>
          </p:spPr>
        </p:pic>
        <p:sp>
          <p:nvSpPr>
            <p:cNvPr id="25" name="Rectangle 24"/>
            <p:cNvSpPr/>
            <p:nvPr/>
          </p:nvSpPr>
          <p:spPr>
            <a:xfrm>
              <a:off x="4431323" y="2150347"/>
              <a:ext cx="1135464" cy="2763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5518220" y="2453472"/>
              <a:ext cx="1867318" cy="2763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5658897" y="2759947"/>
              <a:ext cx="2198914" cy="2763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6146241" y="3066421"/>
              <a:ext cx="1832149" cy="2763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Picture 3"/>
          <p:cNvPicPr>
            <a:picLocks noChangeAspect="1"/>
          </p:cNvPicPr>
          <p:nvPr/>
        </p:nvPicPr>
        <p:blipFill>
          <a:blip r:embed="rId4"/>
          <a:stretch>
            <a:fillRect/>
          </a:stretch>
        </p:blipFill>
        <p:spPr>
          <a:xfrm>
            <a:off x="5559813" y="427278"/>
            <a:ext cx="1011410" cy="1020522"/>
          </a:xfrm>
          <a:prstGeom prst="rect">
            <a:avLst/>
          </a:prstGeom>
        </p:spPr>
      </p:pic>
      <p:sp>
        <p:nvSpPr>
          <p:cNvPr id="5" name="TextBox 4"/>
          <p:cNvSpPr txBox="1"/>
          <p:nvPr/>
        </p:nvSpPr>
        <p:spPr>
          <a:xfrm>
            <a:off x="5721624" y="665191"/>
            <a:ext cx="687793" cy="523220"/>
          </a:xfrm>
          <a:prstGeom prst="rect">
            <a:avLst/>
          </a:prstGeom>
          <a:noFill/>
        </p:spPr>
        <p:txBody>
          <a:bodyPr wrap="square" rtlCol="0">
            <a:spAutoFit/>
          </a:bodyPr>
          <a:lstStyle/>
          <a:p>
            <a:pPr algn="ctr"/>
            <a:r>
              <a:rPr lang="en-US" sz="2800" dirty="0">
                <a:solidFill>
                  <a:schemeClr val="tx1">
                    <a:lumMod val="65000"/>
                    <a:lumOff val="35000"/>
                  </a:schemeClr>
                </a:solidFill>
              </a:rPr>
              <a:t>csv</a:t>
            </a:r>
            <a:endParaRPr lang="en-US" sz="4000" dirty="0">
              <a:solidFill>
                <a:schemeClr val="tx1">
                  <a:lumMod val="65000"/>
                  <a:lumOff val="35000"/>
                </a:schemeClr>
              </a:solidFill>
            </a:endParaRPr>
          </a:p>
        </p:txBody>
      </p:sp>
      <p:pic>
        <p:nvPicPr>
          <p:cNvPr id="17" name="Picture 16"/>
          <p:cNvPicPr>
            <a:picLocks noChangeAspect="1"/>
          </p:cNvPicPr>
          <p:nvPr/>
        </p:nvPicPr>
        <p:blipFill>
          <a:blip r:embed="rId5"/>
          <a:stretch>
            <a:fillRect/>
          </a:stretch>
        </p:blipFill>
        <p:spPr>
          <a:xfrm>
            <a:off x="4411272" y="2140575"/>
            <a:ext cx="609600" cy="317500"/>
          </a:xfrm>
          <a:prstGeom prst="rect">
            <a:avLst/>
          </a:prstGeom>
        </p:spPr>
      </p:pic>
      <p:pic>
        <p:nvPicPr>
          <p:cNvPr id="18" name="Picture 17"/>
          <p:cNvPicPr>
            <a:picLocks noChangeAspect="1"/>
          </p:cNvPicPr>
          <p:nvPr/>
        </p:nvPicPr>
        <p:blipFill>
          <a:blip r:embed="rId6"/>
          <a:stretch>
            <a:fillRect/>
          </a:stretch>
        </p:blipFill>
        <p:spPr>
          <a:xfrm>
            <a:off x="5018790" y="2148694"/>
            <a:ext cx="533400" cy="292100"/>
          </a:xfrm>
          <a:prstGeom prst="rect">
            <a:avLst/>
          </a:prstGeom>
        </p:spPr>
      </p:pic>
      <p:pic>
        <p:nvPicPr>
          <p:cNvPr id="19" name="Picture 18"/>
          <p:cNvPicPr>
            <a:picLocks noChangeAspect="1"/>
          </p:cNvPicPr>
          <p:nvPr/>
        </p:nvPicPr>
        <p:blipFill>
          <a:blip r:embed="rId7"/>
          <a:stretch>
            <a:fillRect/>
          </a:stretch>
        </p:blipFill>
        <p:spPr>
          <a:xfrm>
            <a:off x="5493753" y="2433387"/>
            <a:ext cx="965200" cy="317500"/>
          </a:xfrm>
          <a:prstGeom prst="rect">
            <a:avLst/>
          </a:prstGeom>
        </p:spPr>
      </p:pic>
      <p:pic>
        <p:nvPicPr>
          <p:cNvPr id="20" name="Picture 19"/>
          <p:cNvPicPr>
            <a:picLocks noChangeAspect="1"/>
          </p:cNvPicPr>
          <p:nvPr/>
        </p:nvPicPr>
        <p:blipFill>
          <a:blip r:embed="rId8"/>
          <a:stretch>
            <a:fillRect/>
          </a:stretch>
        </p:blipFill>
        <p:spPr>
          <a:xfrm>
            <a:off x="6414837" y="2441408"/>
            <a:ext cx="990600" cy="292100"/>
          </a:xfrm>
          <a:prstGeom prst="rect">
            <a:avLst/>
          </a:prstGeom>
        </p:spPr>
      </p:pic>
      <p:pic>
        <p:nvPicPr>
          <p:cNvPr id="21" name="Picture 20"/>
          <p:cNvPicPr>
            <a:picLocks noChangeAspect="1"/>
          </p:cNvPicPr>
          <p:nvPr/>
        </p:nvPicPr>
        <p:blipFill>
          <a:blip r:embed="rId9"/>
          <a:stretch>
            <a:fillRect/>
          </a:stretch>
        </p:blipFill>
        <p:spPr>
          <a:xfrm>
            <a:off x="5662194" y="2743869"/>
            <a:ext cx="914400" cy="304800"/>
          </a:xfrm>
          <a:prstGeom prst="rect">
            <a:avLst/>
          </a:prstGeom>
        </p:spPr>
      </p:pic>
      <p:pic>
        <p:nvPicPr>
          <p:cNvPr id="22" name="Picture 21"/>
          <p:cNvPicPr>
            <a:picLocks noChangeAspect="1"/>
          </p:cNvPicPr>
          <p:nvPr/>
        </p:nvPicPr>
        <p:blipFill>
          <a:blip r:embed="rId10"/>
          <a:stretch>
            <a:fillRect/>
          </a:stretch>
        </p:blipFill>
        <p:spPr>
          <a:xfrm>
            <a:off x="6562558" y="2750385"/>
            <a:ext cx="1295400" cy="304800"/>
          </a:xfrm>
          <a:prstGeom prst="rect">
            <a:avLst/>
          </a:prstGeom>
        </p:spPr>
      </p:pic>
      <p:pic>
        <p:nvPicPr>
          <p:cNvPr id="23" name="Picture 22"/>
          <p:cNvPicPr>
            <a:picLocks noChangeAspect="1"/>
          </p:cNvPicPr>
          <p:nvPr/>
        </p:nvPicPr>
        <p:blipFill>
          <a:blip r:embed="rId11"/>
          <a:stretch>
            <a:fillRect/>
          </a:stretch>
        </p:blipFill>
        <p:spPr>
          <a:xfrm>
            <a:off x="6111373" y="3073066"/>
            <a:ext cx="914400" cy="292100"/>
          </a:xfrm>
          <a:prstGeom prst="rect">
            <a:avLst/>
          </a:prstGeom>
        </p:spPr>
      </p:pic>
      <p:pic>
        <p:nvPicPr>
          <p:cNvPr id="24" name="Picture 23"/>
          <p:cNvPicPr>
            <a:picLocks noChangeAspect="1"/>
          </p:cNvPicPr>
          <p:nvPr/>
        </p:nvPicPr>
        <p:blipFill>
          <a:blip r:embed="rId12"/>
          <a:stretch>
            <a:fillRect/>
          </a:stretch>
        </p:blipFill>
        <p:spPr>
          <a:xfrm>
            <a:off x="7013408" y="3051008"/>
            <a:ext cx="977900" cy="342900"/>
          </a:xfrm>
          <a:prstGeom prst="rect">
            <a:avLst/>
          </a:prstGeom>
        </p:spPr>
      </p:pic>
      <p:sp>
        <p:nvSpPr>
          <p:cNvPr id="34" name="Rounded Rectangular Callout 33"/>
          <p:cNvSpPr/>
          <p:nvPr/>
        </p:nvSpPr>
        <p:spPr>
          <a:xfrm>
            <a:off x="9179046" y="2129441"/>
            <a:ext cx="1955868" cy="1246648"/>
          </a:xfrm>
          <a:prstGeom prst="wedgeRoundRectCallout">
            <a:avLst>
              <a:gd name="adj1" fmla="val -91991"/>
              <a:gd name="adj2" fmla="val 319"/>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5" name="TextBox 34"/>
          <p:cNvSpPr txBox="1"/>
          <p:nvPr/>
        </p:nvSpPr>
        <p:spPr>
          <a:xfrm>
            <a:off x="9179046" y="1993621"/>
            <a:ext cx="1955868"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rectangular structure</a:t>
            </a:r>
          </a:p>
          <a:p>
            <a:pPr algn="ctr"/>
            <a:endParaRPr lang="en-US" dirty="0">
              <a:solidFill>
                <a:schemeClr val="bg1"/>
              </a:solidFill>
            </a:endParaRPr>
          </a:p>
        </p:txBody>
      </p:sp>
      <p:sp>
        <p:nvSpPr>
          <p:cNvPr id="37" name="Rounded Rectangular Callout 36"/>
          <p:cNvSpPr/>
          <p:nvPr/>
        </p:nvSpPr>
        <p:spPr>
          <a:xfrm>
            <a:off x="1280266" y="308075"/>
            <a:ext cx="1955868" cy="1246648"/>
          </a:xfrm>
          <a:prstGeom prst="wedgeRoundRectCallout">
            <a:avLst>
              <a:gd name="adj1" fmla="val 69359"/>
              <a:gd name="adj2" fmla="val 87085"/>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8" name="TextBox 37"/>
          <p:cNvSpPr txBox="1"/>
          <p:nvPr/>
        </p:nvSpPr>
        <p:spPr>
          <a:xfrm>
            <a:off x="1280266" y="172255"/>
            <a:ext cx="1955868"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plain text (“flat”) file</a:t>
            </a:r>
          </a:p>
          <a:p>
            <a:pPr algn="ctr"/>
            <a:endParaRPr lang="en-US" dirty="0">
              <a:solidFill>
                <a:schemeClr val="bg1"/>
              </a:solidFill>
            </a:endParaRPr>
          </a:p>
        </p:txBody>
      </p:sp>
      <p:sp>
        <p:nvSpPr>
          <p:cNvPr id="39" name="Rounded Rectangular Callout 38"/>
          <p:cNvSpPr/>
          <p:nvPr/>
        </p:nvSpPr>
        <p:spPr>
          <a:xfrm>
            <a:off x="1302568" y="2616378"/>
            <a:ext cx="1955868" cy="1246648"/>
          </a:xfrm>
          <a:prstGeom prst="wedgeRoundRectCallout">
            <a:avLst>
              <a:gd name="adj1" fmla="val 73921"/>
              <a:gd name="adj2" fmla="val -76608"/>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40" name="TextBox 39"/>
          <p:cNvSpPr txBox="1"/>
          <p:nvPr/>
        </p:nvSpPr>
        <p:spPr>
          <a:xfrm>
            <a:off x="1302568" y="2696001"/>
            <a:ext cx="1955868" cy="1077218"/>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header row</a:t>
            </a:r>
          </a:p>
          <a:p>
            <a:pPr algn="ctr"/>
            <a:endParaRPr lang="en-US" dirty="0">
              <a:solidFill>
                <a:schemeClr val="bg1"/>
              </a:solidFill>
            </a:endParaRPr>
          </a:p>
        </p:txBody>
      </p:sp>
    </p:spTree>
    <p:extLst>
      <p:ext uri="{BB962C8B-B14F-4D97-AF65-F5344CB8AC3E}">
        <p14:creationId xmlns:p14="http://schemas.microsoft.com/office/powerpoint/2010/main" val="2041786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par>
                                <p:cTn id="15" presetID="42" presetClass="path" presetSubtype="0" accel="50000" decel="50000" fill="hold" nodeType="withEffect">
                                  <p:stCondLst>
                                    <p:cond delay="0"/>
                                  </p:stCondLst>
                                  <p:childTnLst>
                                    <p:animMotion origin="layout" path="M 1.04167E-6 4.81481E-6 L 0.13724 -0.00024 " pathEditMode="relative" rAng="0" ptsTypes="AA">
                                      <p:cBhvr>
                                        <p:cTn id="16" dur="2000" fill="hold"/>
                                        <p:tgtEl>
                                          <p:spTgt spid="17"/>
                                        </p:tgtEl>
                                        <p:attrNameLst>
                                          <p:attrName>ppt_x</p:attrName>
                                          <p:attrName>ppt_y</p:attrName>
                                        </p:attrNameLst>
                                      </p:cBhvr>
                                      <p:rCtr x="6862" y="-23"/>
                                    </p:animMotion>
                                  </p:childTnLst>
                                </p:cTn>
                              </p:par>
                              <p:par>
                                <p:cTn id="17" presetID="42" presetClass="path" presetSubtype="0" accel="50000" decel="50000" fill="hold" nodeType="withEffect">
                                  <p:stCondLst>
                                    <p:cond delay="0"/>
                                  </p:stCondLst>
                                  <p:childTnLst>
                                    <p:animMotion origin="layout" path="M -3.54167E-6 -2.22222E-6 L 0.16289 -0.00069 " pathEditMode="relative" rAng="0" ptsTypes="AA">
                                      <p:cBhvr>
                                        <p:cTn id="18" dur="2000" fill="hold"/>
                                        <p:tgtEl>
                                          <p:spTgt spid="18"/>
                                        </p:tgtEl>
                                        <p:attrNameLst>
                                          <p:attrName>ppt_x</p:attrName>
                                          <p:attrName>ppt_y</p:attrName>
                                        </p:attrNameLst>
                                      </p:cBhvr>
                                      <p:rCtr x="8138" y="-46"/>
                                    </p:animMotion>
                                  </p:childTnLst>
                                </p:cTn>
                              </p:par>
                              <p:par>
                                <p:cTn id="19" presetID="42" presetClass="path" presetSubtype="0" accel="50000" decel="50000" fill="hold" nodeType="withEffect">
                                  <p:stCondLst>
                                    <p:cond delay="0"/>
                                  </p:stCondLst>
                                  <p:childTnLst>
                                    <p:animMotion origin="layout" path="M -4.375E-6 7.40741E-7 L 0.04974 -0.00046 " pathEditMode="relative" rAng="0" ptsTypes="AA">
                                      <p:cBhvr>
                                        <p:cTn id="20" dur="2000" fill="hold"/>
                                        <p:tgtEl>
                                          <p:spTgt spid="19"/>
                                        </p:tgtEl>
                                        <p:attrNameLst>
                                          <p:attrName>ppt_x</p:attrName>
                                          <p:attrName>ppt_y</p:attrName>
                                        </p:attrNameLst>
                                      </p:cBhvr>
                                      <p:rCtr x="2487" y="-23"/>
                                    </p:animMotion>
                                  </p:childTnLst>
                                </p:cTn>
                              </p:par>
                              <p:par>
                                <p:cTn id="21" presetID="42" presetClass="path" presetSubtype="0" accel="50000" decel="50000" fill="hold" nodeType="withEffect">
                                  <p:stCondLst>
                                    <p:cond delay="0"/>
                                  </p:stCondLst>
                                  <p:childTnLst>
                                    <p:animMotion origin="layout" path="M 3.125E-6 -4.81481E-6 L 0.05039 -0.00023 " pathEditMode="relative" rAng="0" ptsTypes="AA">
                                      <p:cBhvr>
                                        <p:cTn id="22" dur="2000" fill="hold"/>
                                        <p:tgtEl>
                                          <p:spTgt spid="20"/>
                                        </p:tgtEl>
                                        <p:attrNameLst>
                                          <p:attrName>ppt_x</p:attrName>
                                          <p:attrName>ppt_y</p:attrName>
                                        </p:attrNameLst>
                                      </p:cBhvr>
                                      <p:rCtr x="2513" y="-23"/>
                                    </p:animMotion>
                                  </p:childTnLst>
                                </p:cTn>
                              </p:par>
                              <p:par>
                                <p:cTn id="23" presetID="42" presetClass="path" presetSubtype="0" accel="50000" decel="50000" fill="hold" nodeType="withEffect">
                                  <p:stCondLst>
                                    <p:cond delay="0"/>
                                  </p:stCondLst>
                                  <p:childTnLst>
                                    <p:animMotion origin="layout" path="M -3.125E-6 -2.22222E-6 L 0.03672 -2.22222E-6 " pathEditMode="relative" rAng="0" ptsTypes="AA">
                                      <p:cBhvr>
                                        <p:cTn id="24" dur="2000" fill="hold"/>
                                        <p:tgtEl>
                                          <p:spTgt spid="21"/>
                                        </p:tgtEl>
                                        <p:attrNameLst>
                                          <p:attrName>ppt_x</p:attrName>
                                          <p:attrName>ppt_y</p:attrName>
                                        </p:attrNameLst>
                                      </p:cBhvr>
                                      <p:rCtr x="1836" y="0"/>
                                    </p:animMotion>
                                  </p:childTnLst>
                                </p:cTn>
                              </p:par>
                              <p:par>
                                <p:cTn id="25" presetID="42" presetClass="path" presetSubtype="0" accel="50000" decel="50000" fill="hold" nodeType="withEffect">
                                  <p:stCondLst>
                                    <p:cond delay="0"/>
                                  </p:stCondLst>
                                  <p:childTnLst>
                                    <p:animMotion origin="layout" path="M 3.75E-6 3.7037E-7 L 0.03789 0.00023 " pathEditMode="relative" rAng="0" ptsTypes="AA">
                                      <p:cBhvr>
                                        <p:cTn id="26" dur="2000" fill="hold"/>
                                        <p:tgtEl>
                                          <p:spTgt spid="22"/>
                                        </p:tgtEl>
                                        <p:attrNameLst>
                                          <p:attrName>ppt_x</p:attrName>
                                          <p:attrName>ppt_y</p:attrName>
                                        </p:attrNameLst>
                                      </p:cBhvr>
                                      <p:rCtr x="1888" y="0"/>
                                    </p:animMotion>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5" grpId="0"/>
      <p:bldP spid="37" grpId="0" animBg="1"/>
      <p:bldP spid="38" grpId="0"/>
      <p:bldP spid="39" grpId="0" animBg="1"/>
      <p:bldP spid="40"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pic>
        <p:nvPicPr>
          <p:cNvPr id="244" name="Google Shape;244;p37"/>
          <p:cNvPicPr preferRelativeResize="0"/>
          <p:nvPr/>
        </p:nvPicPr>
        <p:blipFill rotWithShape="1">
          <a:blip r:embed="rId3">
            <a:alphaModFix/>
          </a:blip>
          <a:srcRect l="4217" t="4499" r="4107" b="3681"/>
          <a:stretch/>
        </p:blipFill>
        <p:spPr>
          <a:xfrm>
            <a:off x="8959100" y="1772867"/>
            <a:ext cx="2158467" cy="2508000"/>
          </a:xfrm>
          <a:prstGeom prst="rect">
            <a:avLst/>
          </a:prstGeom>
          <a:noFill/>
          <a:ln>
            <a:noFill/>
          </a:ln>
        </p:spPr>
      </p:pic>
      <p:pic>
        <p:nvPicPr>
          <p:cNvPr id="245" name="Google Shape;245;p37"/>
          <p:cNvPicPr preferRelativeResize="0"/>
          <p:nvPr/>
        </p:nvPicPr>
        <p:blipFill>
          <a:blip r:embed="rId4">
            <a:alphaModFix/>
          </a:blip>
          <a:stretch>
            <a:fillRect/>
          </a:stretch>
        </p:blipFill>
        <p:spPr>
          <a:xfrm>
            <a:off x="540334" y="1922949"/>
            <a:ext cx="2849300" cy="2207835"/>
          </a:xfrm>
          <a:prstGeom prst="rect">
            <a:avLst/>
          </a:prstGeom>
          <a:noFill/>
          <a:ln>
            <a:noFill/>
          </a:ln>
        </p:spPr>
      </p:pic>
      <p:pic>
        <p:nvPicPr>
          <p:cNvPr id="246" name="Google Shape;246;p37"/>
          <p:cNvPicPr preferRelativeResize="0"/>
          <p:nvPr/>
        </p:nvPicPr>
        <p:blipFill rotWithShape="1">
          <a:blip r:embed="rId5">
            <a:alphaModFix/>
          </a:blip>
          <a:srcRect/>
          <a:stretch/>
        </p:blipFill>
        <p:spPr>
          <a:xfrm>
            <a:off x="5005633" y="1783718"/>
            <a:ext cx="2205435" cy="2486285"/>
          </a:xfrm>
          <a:prstGeom prst="rect">
            <a:avLst/>
          </a:prstGeom>
          <a:noFill/>
          <a:ln>
            <a:noFill/>
          </a:ln>
        </p:spPr>
      </p:pic>
      <p:sp>
        <p:nvSpPr>
          <p:cNvPr id="247" name="Google Shape;247;p37"/>
          <p:cNvSpPr txBox="1"/>
          <p:nvPr/>
        </p:nvSpPr>
        <p:spPr>
          <a:xfrm>
            <a:off x="0" y="4371600"/>
            <a:ext cx="3930000" cy="2486400"/>
          </a:xfrm>
          <a:prstGeom prst="rect">
            <a:avLst/>
          </a:prstGeom>
          <a:noFill/>
          <a:ln>
            <a:noFill/>
          </a:ln>
        </p:spPr>
        <p:txBody>
          <a:bodyPr spcFirstLastPara="1" wrap="square" lIns="91433" tIns="45700" rIns="91433" bIns="45700" anchor="t" anchorCtr="0">
            <a:noAutofit/>
          </a:bodyPr>
          <a:lstStyle/>
          <a:p>
            <a:pPr algn="ctr">
              <a:lnSpc>
                <a:spcPct val="90000"/>
              </a:lnSpc>
              <a:buClr>
                <a:schemeClr val="dk1"/>
              </a:buClr>
              <a:buSzPts val="3300"/>
            </a:pPr>
            <a:r>
              <a:rPr lang="en" sz="3600" b="1" dirty="0">
                <a:latin typeface="Tw Cen MT" panose="020B0602020104020603" pitchFamily="34" charset="77"/>
                <a:ea typeface="Raleway"/>
                <a:cs typeface="Raleway"/>
                <a:sym typeface="Raleway"/>
              </a:rPr>
              <a:t>R</a:t>
            </a:r>
            <a:endParaRPr sz="3600" b="1" dirty="0">
              <a:latin typeface="Tw Cen MT" panose="020B0602020104020603" pitchFamily="34" charset="77"/>
              <a:ea typeface="Raleway"/>
              <a:cs typeface="Raleway"/>
              <a:sym typeface="Raleway"/>
            </a:endParaRPr>
          </a:p>
          <a:p>
            <a:pPr algn="ctr">
              <a:lnSpc>
                <a:spcPct val="90000"/>
              </a:lnSpc>
              <a:buClr>
                <a:schemeClr val="dk1"/>
              </a:buClr>
              <a:buSzPts val="3300"/>
            </a:pPr>
            <a:r>
              <a:rPr lang="en" sz="3200" dirty="0">
                <a:latin typeface="Tw Cen MT" panose="020B0602020104020603" pitchFamily="34" charset="77"/>
                <a:ea typeface="Raleway"/>
                <a:cs typeface="Raleway"/>
                <a:sym typeface="Raleway"/>
              </a:rPr>
              <a:t>Programming language for </a:t>
            </a:r>
            <a:endParaRPr sz="3200" dirty="0">
              <a:latin typeface="Tw Cen MT" panose="020B0602020104020603" pitchFamily="34" charset="77"/>
              <a:ea typeface="Raleway"/>
              <a:cs typeface="Raleway"/>
              <a:sym typeface="Raleway"/>
            </a:endParaRPr>
          </a:p>
          <a:p>
            <a:pPr algn="ctr">
              <a:lnSpc>
                <a:spcPct val="90000"/>
              </a:lnSpc>
              <a:buClr>
                <a:schemeClr val="dk1"/>
              </a:buClr>
              <a:buSzPts val="3300"/>
            </a:pPr>
            <a:r>
              <a:rPr lang="en" sz="3200" dirty="0">
                <a:latin typeface="Tw Cen MT" panose="020B0602020104020603" pitchFamily="34" charset="77"/>
                <a:ea typeface="Raleway"/>
                <a:cs typeface="Raleway"/>
                <a:sym typeface="Raleway"/>
              </a:rPr>
              <a:t>data analysis</a:t>
            </a:r>
            <a:endParaRPr sz="3200" dirty="0">
              <a:latin typeface="Tw Cen MT" panose="020B0602020104020603" pitchFamily="34" charset="77"/>
              <a:ea typeface="Raleway"/>
              <a:cs typeface="Raleway"/>
              <a:sym typeface="Raleway"/>
            </a:endParaRPr>
          </a:p>
          <a:p>
            <a:pPr>
              <a:lnSpc>
                <a:spcPct val="90000"/>
              </a:lnSpc>
              <a:buClr>
                <a:schemeClr val="dk1"/>
              </a:buClr>
              <a:buSzPts val="3300"/>
            </a:pPr>
            <a:endParaRPr sz="3600" b="1" dirty="0">
              <a:latin typeface="Tw Cen MT" panose="020B0602020104020603" pitchFamily="34" charset="77"/>
              <a:ea typeface="Raleway"/>
              <a:cs typeface="Raleway"/>
              <a:sym typeface="Raleway"/>
            </a:endParaRPr>
          </a:p>
        </p:txBody>
      </p:sp>
      <p:sp>
        <p:nvSpPr>
          <p:cNvPr id="248" name="Google Shape;248;p37"/>
          <p:cNvSpPr txBox="1"/>
          <p:nvPr/>
        </p:nvSpPr>
        <p:spPr>
          <a:xfrm>
            <a:off x="8073333" y="4461967"/>
            <a:ext cx="3930000" cy="2486400"/>
          </a:xfrm>
          <a:prstGeom prst="rect">
            <a:avLst/>
          </a:prstGeom>
          <a:noFill/>
          <a:ln>
            <a:noFill/>
          </a:ln>
        </p:spPr>
        <p:txBody>
          <a:bodyPr spcFirstLastPara="1" wrap="square" lIns="91433" tIns="45700" rIns="91433" bIns="45700" anchor="t" anchorCtr="0">
            <a:noAutofit/>
          </a:bodyPr>
          <a:lstStyle/>
          <a:p>
            <a:pPr algn="ctr">
              <a:lnSpc>
                <a:spcPct val="90000"/>
              </a:lnSpc>
              <a:buClr>
                <a:schemeClr val="dk1"/>
              </a:buClr>
              <a:buSzPts val="3300"/>
            </a:pPr>
            <a:r>
              <a:rPr lang="en" sz="3600" b="1" dirty="0" err="1">
                <a:latin typeface="Tw Cen MT" panose="020B0602020104020603" pitchFamily="34" charset="77"/>
                <a:ea typeface="Raleway"/>
                <a:cs typeface="Raleway"/>
                <a:sym typeface="Raleway"/>
              </a:rPr>
              <a:t>RStudio</a:t>
            </a:r>
            <a:endParaRPr sz="3600" b="1" dirty="0">
              <a:latin typeface="Tw Cen MT" panose="020B0602020104020603" pitchFamily="34" charset="77"/>
              <a:ea typeface="Raleway"/>
              <a:cs typeface="Raleway"/>
              <a:sym typeface="Raleway"/>
            </a:endParaRPr>
          </a:p>
          <a:p>
            <a:pPr algn="ctr">
              <a:lnSpc>
                <a:spcPct val="90000"/>
              </a:lnSpc>
              <a:buClr>
                <a:schemeClr val="dk1"/>
              </a:buClr>
              <a:buSzPts val="3300"/>
            </a:pPr>
            <a:r>
              <a:rPr lang="en" sz="3200" dirty="0">
                <a:latin typeface="Tw Cen MT" panose="020B0602020104020603" pitchFamily="34" charset="77"/>
                <a:ea typeface="Raleway"/>
                <a:cs typeface="Raleway"/>
                <a:sym typeface="Raleway"/>
              </a:rPr>
              <a:t>Editor for writing </a:t>
            </a:r>
            <a:endParaRPr sz="3200" dirty="0">
              <a:latin typeface="Tw Cen MT" panose="020B0602020104020603" pitchFamily="34" charset="77"/>
              <a:ea typeface="Raleway"/>
              <a:cs typeface="Raleway"/>
              <a:sym typeface="Raleway"/>
            </a:endParaRPr>
          </a:p>
          <a:p>
            <a:pPr algn="ctr">
              <a:lnSpc>
                <a:spcPct val="90000"/>
              </a:lnSpc>
              <a:buClr>
                <a:schemeClr val="dk1"/>
              </a:buClr>
              <a:buSzPts val="3300"/>
            </a:pPr>
            <a:r>
              <a:rPr lang="en" sz="3200" dirty="0">
                <a:latin typeface="Tw Cen MT" panose="020B0602020104020603" pitchFamily="34" charset="77"/>
                <a:ea typeface="Raleway"/>
                <a:cs typeface="Raleway"/>
                <a:sym typeface="Raleway"/>
              </a:rPr>
              <a:t>R Markdown</a:t>
            </a:r>
            <a:endParaRPr sz="4400" b="1" dirty="0">
              <a:latin typeface="Tw Cen MT" panose="020B0602020104020603" pitchFamily="34" charset="77"/>
              <a:ea typeface="Raleway"/>
              <a:cs typeface="Raleway"/>
              <a:sym typeface="Raleway"/>
            </a:endParaRPr>
          </a:p>
        </p:txBody>
      </p:sp>
      <p:sp>
        <p:nvSpPr>
          <p:cNvPr id="249" name="Google Shape;249;p37"/>
          <p:cNvSpPr txBox="1"/>
          <p:nvPr/>
        </p:nvSpPr>
        <p:spPr>
          <a:xfrm>
            <a:off x="4143333" y="4360367"/>
            <a:ext cx="3930000" cy="2396000"/>
          </a:xfrm>
          <a:prstGeom prst="rect">
            <a:avLst/>
          </a:prstGeom>
          <a:noFill/>
          <a:ln>
            <a:noFill/>
          </a:ln>
        </p:spPr>
        <p:txBody>
          <a:bodyPr spcFirstLastPara="1" wrap="square" lIns="91433" tIns="45700" rIns="91433" bIns="45700" anchor="t" anchorCtr="0">
            <a:noAutofit/>
          </a:bodyPr>
          <a:lstStyle/>
          <a:p>
            <a:pPr algn="ctr">
              <a:lnSpc>
                <a:spcPct val="90000"/>
              </a:lnSpc>
              <a:buClr>
                <a:schemeClr val="dk1"/>
              </a:buClr>
              <a:buSzPts val="3300"/>
            </a:pPr>
            <a:r>
              <a:rPr lang="en" sz="3600" b="1" dirty="0">
                <a:latin typeface="Tw Cen MT" panose="020B0602020104020603" pitchFamily="34" charset="77"/>
                <a:ea typeface="Raleway"/>
                <a:cs typeface="Raleway"/>
                <a:sym typeface="Raleway"/>
              </a:rPr>
              <a:t>R Markdown</a:t>
            </a:r>
            <a:endParaRPr sz="3600" b="1" dirty="0">
              <a:latin typeface="Tw Cen MT" panose="020B0602020104020603" pitchFamily="34" charset="77"/>
              <a:ea typeface="Raleway"/>
              <a:cs typeface="Raleway"/>
              <a:sym typeface="Raleway"/>
            </a:endParaRPr>
          </a:p>
          <a:p>
            <a:pPr algn="ctr">
              <a:lnSpc>
                <a:spcPct val="90000"/>
              </a:lnSpc>
              <a:buClr>
                <a:schemeClr val="dk1"/>
              </a:buClr>
              <a:buSzPts val="3300"/>
            </a:pPr>
            <a:r>
              <a:rPr lang="en" sz="3200" dirty="0">
                <a:latin typeface="Tw Cen MT" panose="020B0602020104020603" pitchFamily="34" charset="77"/>
                <a:ea typeface="Raleway"/>
                <a:cs typeface="Raleway"/>
                <a:sym typeface="Raleway"/>
              </a:rPr>
              <a:t>Computational document format </a:t>
            </a:r>
            <a:endParaRPr sz="3200" dirty="0">
              <a:latin typeface="Tw Cen MT" panose="020B0602020104020603" pitchFamily="34" charset="77"/>
              <a:ea typeface="Raleway"/>
              <a:cs typeface="Raleway"/>
              <a:sym typeface="Raleway"/>
            </a:endParaRPr>
          </a:p>
          <a:p>
            <a:pPr algn="ctr">
              <a:lnSpc>
                <a:spcPct val="90000"/>
              </a:lnSpc>
              <a:buClr>
                <a:schemeClr val="dk1"/>
              </a:buClr>
              <a:buSzPts val="3300"/>
            </a:pPr>
            <a:r>
              <a:rPr lang="en" sz="3200" dirty="0">
                <a:latin typeface="Tw Cen MT" panose="020B0602020104020603" pitchFamily="34" charset="77"/>
                <a:ea typeface="Raleway"/>
                <a:cs typeface="Raleway"/>
                <a:sym typeface="Raleway"/>
              </a:rPr>
              <a:t>(uses R for executable code)</a:t>
            </a:r>
            <a:endParaRPr sz="4400" b="1" dirty="0">
              <a:latin typeface="Tw Cen MT" panose="020B0602020104020603" pitchFamily="34" charset="77"/>
              <a:ea typeface="Raleway"/>
              <a:cs typeface="Raleway"/>
              <a:sym typeface="Raleway"/>
            </a:endParaRPr>
          </a:p>
        </p:txBody>
      </p:sp>
    </p:spTree>
    <p:extLst>
      <p:ext uri="{BB962C8B-B14F-4D97-AF65-F5344CB8AC3E}">
        <p14:creationId xmlns:p14="http://schemas.microsoft.com/office/powerpoint/2010/main" val="38539091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6"/>
                                        </p:tgtEl>
                                        <p:attrNameLst>
                                          <p:attrName>style.visibility</p:attrName>
                                        </p:attrNameLst>
                                      </p:cBhvr>
                                      <p:to>
                                        <p:strVal val="visible"/>
                                      </p:to>
                                    </p:set>
                                    <p:animEffect transition="in" filter="fade">
                                      <p:cBhvr>
                                        <p:cTn id="7" dur="1000"/>
                                        <p:tgtEl>
                                          <p:spTgt spid="246"/>
                                        </p:tgtEl>
                                      </p:cBhvr>
                                    </p:animEffect>
                                  </p:childTnLst>
                                </p:cTn>
                              </p:par>
                              <p:par>
                                <p:cTn id="8" presetID="10" presetClass="entr" presetSubtype="0" fill="hold" nodeType="withEffect">
                                  <p:stCondLst>
                                    <p:cond delay="0"/>
                                  </p:stCondLst>
                                  <p:childTnLst>
                                    <p:set>
                                      <p:cBhvr>
                                        <p:cTn id="9" dur="1" fill="hold">
                                          <p:stCondLst>
                                            <p:cond delay="0"/>
                                          </p:stCondLst>
                                        </p:cTn>
                                        <p:tgtEl>
                                          <p:spTgt spid="249"/>
                                        </p:tgtEl>
                                        <p:attrNameLst>
                                          <p:attrName>style.visibility</p:attrName>
                                        </p:attrNameLst>
                                      </p:cBhvr>
                                      <p:to>
                                        <p:strVal val="visible"/>
                                      </p:to>
                                    </p:set>
                                    <p:animEffect transition="in" filter="fade">
                                      <p:cBhvr>
                                        <p:cTn id="10" dur="1000"/>
                                        <p:tgtEl>
                                          <p:spTgt spid="24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44"/>
                                        </p:tgtEl>
                                        <p:attrNameLst>
                                          <p:attrName>style.visibility</p:attrName>
                                        </p:attrNameLst>
                                      </p:cBhvr>
                                      <p:to>
                                        <p:strVal val="visible"/>
                                      </p:to>
                                    </p:set>
                                    <p:animEffect transition="in" filter="fade">
                                      <p:cBhvr>
                                        <p:cTn id="15" dur="1000"/>
                                        <p:tgtEl>
                                          <p:spTgt spid="244"/>
                                        </p:tgtEl>
                                      </p:cBhvr>
                                    </p:animEffect>
                                  </p:childTnLst>
                                </p:cTn>
                              </p:par>
                              <p:par>
                                <p:cTn id="16" presetID="10" presetClass="entr" presetSubtype="0" fill="hold" nodeType="withEffect">
                                  <p:stCondLst>
                                    <p:cond delay="0"/>
                                  </p:stCondLst>
                                  <p:childTnLst>
                                    <p:set>
                                      <p:cBhvr>
                                        <p:cTn id="17" dur="1" fill="hold">
                                          <p:stCondLst>
                                            <p:cond delay="0"/>
                                          </p:stCondLst>
                                        </p:cTn>
                                        <p:tgtEl>
                                          <p:spTgt spid="248"/>
                                        </p:tgtEl>
                                        <p:attrNameLst>
                                          <p:attrName>style.visibility</p:attrName>
                                        </p:attrNameLst>
                                      </p:cBhvr>
                                      <p:to>
                                        <p:strVal val="visible"/>
                                      </p:to>
                                    </p:set>
                                    <p:animEffect transition="in" filter="fade">
                                      <p:cBhvr>
                                        <p:cTn id="18" dur="1000"/>
                                        <p:tgtEl>
                                          <p:spTgt spid="2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988828" y="2286000"/>
            <a:ext cx="7283635" cy="4022725"/>
          </a:xfrm>
        </p:spPr>
        <p:txBody>
          <a:bodyPr>
            <a:normAutofit/>
          </a:bodyPr>
          <a:lstStyle/>
          <a:p>
            <a:pPr>
              <a:buFont typeface="Arial" charset="0"/>
              <a:buChar char="•"/>
            </a:pPr>
            <a:r>
              <a:rPr lang="en-US" sz="2800" dirty="0"/>
              <a:t> A consistent way to organize data</a:t>
            </a:r>
          </a:p>
          <a:p>
            <a:pPr marL="0" indent="0">
              <a:buNone/>
            </a:pPr>
            <a:endParaRPr lang="en-US" sz="2800" dirty="0"/>
          </a:p>
          <a:p>
            <a:pPr>
              <a:buFont typeface="Arial" charset="0"/>
              <a:buChar char="•"/>
            </a:pPr>
            <a:r>
              <a:rPr lang="en-US" sz="2800" dirty="0"/>
              <a:t> Human readable, concise, consistent code </a:t>
            </a:r>
          </a:p>
          <a:p>
            <a:pPr marL="0" indent="0">
              <a:buNone/>
            </a:pPr>
            <a:endParaRPr lang="en-US" sz="2800" dirty="0"/>
          </a:p>
          <a:p>
            <a:pPr>
              <a:buFont typeface="Arial" charset="0"/>
              <a:buChar char="•"/>
            </a:pPr>
            <a:r>
              <a:rPr lang="en-US" sz="2800" dirty="0"/>
              <a:t> Build pipelines from atomic data analysis steps</a:t>
            </a:r>
          </a:p>
        </p:txBody>
      </p:sp>
      <p:pic>
        <p:nvPicPr>
          <p:cNvPr id="9" name="Picture 8"/>
          <p:cNvPicPr>
            <a:picLocks noChangeAspect="1"/>
          </p:cNvPicPr>
          <p:nvPr/>
        </p:nvPicPr>
        <p:blipFill>
          <a:blip r:embed="rId3"/>
          <a:stretch>
            <a:fillRect/>
          </a:stretch>
        </p:blipFill>
        <p:spPr>
          <a:xfrm>
            <a:off x="8537797" y="2165349"/>
            <a:ext cx="3044604" cy="3044604"/>
          </a:xfrm>
          <a:prstGeom prst="rect">
            <a:avLst/>
          </a:prstGeom>
        </p:spPr>
      </p:pic>
      <p:sp>
        <p:nvSpPr>
          <p:cNvPr id="6" name="object 10">
            <a:extLst>
              <a:ext uri="{FF2B5EF4-FFF2-40B4-BE49-F238E27FC236}">
                <a16:creationId xmlns:a16="http://schemas.microsoft.com/office/drawing/2014/main" id="{B01BE7F9-B159-C54F-B284-E84321FC6776}"/>
              </a:ext>
            </a:extLst>
          </p:cNvPr>
          <p:cNvSpPr txBox="1"/>
          <p:nvPr/>
        </p:nvSpPr>
        <p:spPr>
          <a:xfrm>
            <a:off x="-1" y="682728"/>
            <a:ext cx="12192001"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err="1">
                <a:latin typeface="Tw Cen MT" panose="020B0602020104020603" pitchFamily="34" charset="77"/>
                <a:cs typeface="Helvetica Neue"/>
              </a:rPr>
              <a:t>Tidyverse</a:t>
            </a:r>
            <a:r>
              <a:rPr lang="en-US" sz="4400" spc="-5" dirty="0">
                <a:latin typeface="Tw Cen MT" panose="020B0602020104020603" pitchFamily="34" charset="77"/>
                <a:cs typeface="Helvetica Neue"/>
              </a:rPr>
              <a:t>: R Packages for Data Science</a:t>
            </a:r>
            <a:endParaRPr sz="4400" dirty="0">
              <a:latin typeface="Tw Cen MT" panose="020B0602020104020603" pitchFamily="34" charset="77"/>
              <a:cs typeface="Helvetica Neue"/>
            </a:endParaRPr>
          </a:p>
        </p:txBody>
      </p:sp>
    </p:spTree>
    <p:extLst>
      <p:ext uri="{BB962C8B-B14F-4D97-AF65-F5344CB8AC3E}">
        <p14:creationId xmlns:p14="http://schemas.microsoft.com/office/powerpoint/2010/main" val="7301143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0411D806-6B45-A445-82B7-9B828BEE1AAD}"/>
              </a:ext>
            </a:extLst>
          </p:cNvPr>
          <p:cNvGrpSpPr/>
          <p:nvPr/>
        </p:nvGrpSpPr>
        <p:grpSpPr>
          <a:xfrm>
            <a:off x="1347178" y="2694060"/>
            <a:ext cx="2016954" cy="3460569"/>
            <a:chOff x="902677" y="1946031"/>
            <a:chExt cx="2356175" cy="4042585"/>
          </a:xfrm>
        </p:grpSpPr>
        <p:pic>
          <p:nvPicPr>
            <p:cNvPr id="4" name="Picture 3"/>
            <p:cNvPicPr>
              <a:picLocks noChangeAspect="1"/>
            </p:cNvPicPr>
            <p:nvPr/>
          </p:nvPicPr>
          <p:blipFill>
            <a:blip r:embed="rId3"/>
            <a:stretch>
              <a:fillRect/>
            </a:stretch>
          </p:blipFill>
          <p:spPr>
            <a:xfrm>
              <a:off x="1024128" y="2084832"/>
              <a:ext cx="2234724" cy="3903784"/>
            </a:xfrm>
            <a:prstGeom prst="rect">
              <a:avLst/>
            </a:prstGeom>
          </p:spPr>
        </p:pic>
        <p:sp>
          <p:nvSpPr>
            <p:cNvPr id="8" name="Rounded Rectangle 7"/>
            <p:cNvSpPr/>
            <p:nvPr/>
          </p:nvSpPr>
          <p:spPr>
            <a:xfrm>
              <a:off x="902677" y="1946031"/>
              <a:ext cx="2356175" cy="4042585"/>
            </a:xfrm>
            <a:prstGeom prst="roundRect">
              <a:avLst/>
            </a:prstGeom>
            <a:no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Rectangle 2">
            <a:extLst>
              <a:ext uri="{FF2B5EF4-FFF2-40B4-BE49-F238E27FC236}">
                <a16:creationId xmlns:a16="http://schemas.microsoft.com/office/drawing/2014/main" id="{C84DA4D8-945D-3042-B84A-6F788403D6BF}"/>
              </a:ext>
            </a:extLst>
          </p:cNvPr>
          <p:cNvSpPr/>
          <p:nvPr/>
        </p:nvSpPr>
        <p:spPr>
          <a:xfrm>
            <a:off x="930310" y="1986174"/>
            <a:ext cx="2954655" cy="707886"/>
          </a:xfrm>
          <a:prstGeom prst="rect">
            <a:avLst/>
          </a:prstGeom>
        </p:spPr>
        <p:txBody>
          <a:bodyPr wrap="none">
            <a:spAutoFit/>
          </a:bodyPr>
          <a:lstStyle/>
          <a:p>
            <a:r>
              <a:rPr lang="en-US" sz="4000" dirty="0" err="1">
                <a:solidFill>
                  <a:schemeClr val="accent2"/>
                </a:solidFill>
                <a:latin typeface="Monaco" charset="0"/>
              </a:rPr>
              <a:t>tidyverse</a:t>
            </a:r>
            <a:endParaRPr lang="en-US" sz="4000" dirty="0"/>
          </a:p>
        </p:txBody>
      </p:sp>
      <p:grpSp>
        <p:nvGrpSpPr>
          <p:cNvPr id="12" name="Group 11">
            <a:extLst>
              <a:ext uri="{FF2B5EF4-FFF2-40B4-BE49-F238E27FC236}">
                <a16:creationId xmlns:a16="http://schemas.microsoft.com/office/drawing/2014/main" id="{DA8C6147-664D-0747-A0C8-DC1C74DCCBDF}"/>
              </a:ext>
            </a:extLst>
          </p:cNvPr>
          <p:cNvGrpSpPr/>
          <p:nvPr/>
        </p:nvGrpSpPr>
        <p:grpSpPr>
          <a:xfrm>
            <a:off x="5566664" y="1565148"/>
            <a:ext cx="5609336" cy="2257823"/>
            <a:chOff x="5566664" y="1397223"/>
            <a:chExt cx="5609336" cy="2257823"/>
          </a:xfrm>
        </p:grpSpPr>
        <p:pic>
          <p:nvPicPr>
            <p:cNvPr id="6" name="Picture 5"/>
            <p:cNvPicPr>
              <a:picLocks noChangeAspect="1"/>
            </p:cNvPicPr>
            <p:nvPr/>
          </p:nvPicPr>
          <p:blipFill>
            <a:blip r:embed="rId4"/>
            <a:stretch>
              <a:fillRect/>
            </a:stretch>
          </p:blipFill>
          <p:spPr>
            <a:xfrm>
              <a:off x="6481064" y="1397223"/>
              <a:ext cx="3899876" cy="2257823"/>
            </a:xfrm>
            <a:prstGeom prst="rect">
              <a:avLst/>
            </a:prstGeom>
          </p:spPr>
        </p:pic>
        <p:sp>
          <p:nvSpPr>
            <p:cNvPr id="10" name="Rectangle 9">
              <a:extLst>
                <a:ext uri="{FF2B5EF4-FFF2-40B4-BE49-F238E27FC236}">
                  <a16:creationId xmlns:a16="http://schemas.microsoft.com/office/drawing/2014/main" id="{DF26BD25-555C-EF46-BF32-60CEEFE1EEA6}"/>
                </a:ext>
              </a:extLst>
            </p:cNvPr>
            <p:cNvSpPr/>
            <p:nvPr/>
          </p:nvSpPr>
          <p:spPr>
            <a:xfrm>
              <a:off x="5566664" y="2140062"/>
              <a:ext cx="5609336" cy="553998"/>
            </a:xfrm>
            <a:prstGeom prst="rect">
              <a:avLst/>
            </a:prstGeom>
            <a:solidFill>
              <a:schemeClr val="bg1">
                <a:lumMod val="95000"/>
              </a:schemeClr>
            </a:solidFill>
            <a:ln>
              <a:solidFill>
                <a:schemeClr val="bg1">
                  <a:lumMod val="65000"/>
                </a:schemeClr>
              </a:solidFill>
            </a:ln>
          </p:spPr>
          <p:txBody>
            <a:bodyPr wrap="square" tIns="91440" bIns="91440">
              <a:spAutoFit/>
            </a:bodyPr>
            <a:lstStyle/>
            <a:p>
              <a:r>
                <a:rPr lang="en-US" sz="2400" b="1" dirty="0" err="1">
                  <a:solidFill>
                    <a:schemeClr val="accent5"/>
                  </a:solidFill>
                  <a:latin typeface="Monaco" charset="0"/>
                </a:rPr>
                <a:t>install.packages</a:t>
              </a:r>
              <a:r>
                <a:rPr lang="en-US" sz="2400" dirty="0">
                  <a:solidFill>
                    <a:schemeClr val="accent2"/>
                  </a:solidFill>
                  <a:latin typeface="Monaco" charset="0"/>
                </a:rPr>
                <a:t>("</a:t>
              </a:r>
              <a:r>
                <a:rPr lang="en-US" sz="2400" dirty="0" err="1">
                  <a:solidFill>
                    <a:schemeClr val="accent2"/>
                  </a:solidFill>
                  <a:latin typeface="Monaco" charset="0"/>
                </a:rPr>
                <a:t>tidyverse</a:t>
              </a:r>
              <a:r>
                <a:rPr lang="en-US" sz="2400" dirty="0">
                  <a:solidFill>
                    <a:schemeClr val="accent2"/>
                  </a:solidFill>
                  <a:latin typeface="Monaco" charset="0"/>
                </a:rPr>
                <a:t>")</a:t>
              </a:r>
              <a:endParaRPr lang="en-US" sz="2400" dirty="0"/>
            </a:p>
          </p:txBody>
        </p:sp>
      </p:grpSp>
      <p:grpSp>
        <p:nvGrpSpPr>
          <p:cNvPr id="13" name="Group 12">
            <a:extLst>
              <a:ext uri="{FF2B5EF4-FFF2-40B4-BE49-F238E27FC236}">
                <a16:creationId xmlns:a16="http://schemas.microsoft.com/office/drawing/2014/main" id="{22361FBF-EB79-3F46-BACB-3089EDBAC882}"/>
              </a:ext>
            </a:extLst>
          </p:cNvPr>
          <p:cNvGrpSpPr/>
          <p:nvPr/>
        </p:nvGrpSpPr>
        <p:grpSpPr>
          <a:xfrm>
            <a:off x="5566664" y="4078342"/>
            <a:ext cx="5609336" cy="2253066"/>
            <a:chOff x="5566664" y="3862442"/>
            <a:chExt cx="5609336" cy="2253066"/>
          </a:xfrm>
        </p:grpSpPr>
        <p:pic>
          <p:nvPicPr>
            <p:cNvPr id="7" name="Picture 6"/>
            <p:cNvPicPr>
              <a:picLocks noChangeAspect="1"/>
            </p:cNvPicPr>
            <p:nvPr/>
          </p:nvPicPr>
          <p:blipFill>
            <a:blip r:embed="rId5"/>
            <a:stretch>
              <a:fillRect/>
            </a:stretch>
          </p:blipFill>
          <p:spPr>
            <a:xfrm>
              <a:off x="6481064" y="3862442"/>
              <a:ext cx="3794368" cy="2253066"/>
            </a:xfrm>
            <a:prstGeom prst="rect">
              <a:avLst/>
            </a:prstGeom>
          </p:spPr>
        </p:pic>
        <p:sp>
          <p:nvSpPr>
            <p:cNvPr id="11" name="Rectangle 10">
              <a:extLst>
                <a:ext uri="{FF2B5EF4-FFF2-40B4-BE49-F238E27FC236}">
                  <a16:creationId xmlns:a16="http://schemas.microsoft.com/office/drawing/2014/main" id="{4A4B71F9-7E78-2546-8172-B22B639BF2ED}"/>
                </a:ext>
              </a:extLst>
            </p:cNvPr>
            <p:cNvSpPr/>
            <p:nvPr/>
          </p:nvSpPr>
          <p:spPr>
            <a:xfrm>
              <a:off x="5566664" y="4597337"/>
              <a:ext cx="5609336" cy="553998"/>
            </a:xfrm>
            <a:prstGeom prst="rect">
              <a:avLst/>
            </a:prstGeom>
            <a:solidFill>
              <a:schemeClr val="bg1">
                <a:lumMod val="95000"/>
              </a:schemeClr>
            </a:solidFill>
            <a:ln>
              <a:solidFill>
                <a:schemeClr val="bg1">
                  <a:lumMod val="65000"/>
                </a:schemeClr>
              </a:solidFill>
            </a:ln>
          </p:spPr>
          <p:txBody>
            <a:bodyPr wrap="square" tIns="91440" bIns="91440">
              <a:spAutoFit/>
            </a:bodyPr>
            <a:lstStyle/>
            <a:p>
              <a:r>
                <a:rPr lang="en-US" sz="2400" b="1" dirty="0">
                  <a:solidFill>
                    <a:schemeClr val="accent5"/>
                  </a:solidFill>
                  <a:latin typeface="Monaco" charset="0"/>
                </a:rPr>
                <a:t>library</a:t>
              </a:r>
              <a:r>
                <a:rPr lang="en-US" sz="2400" dirty="0">
                  <a:solidFill>
                    <a:schemeClr val="accent2"/>
                  </a:solidFill>
                  <a:latin typeface="Monaco" charset="0"/>
                </a:rPr>
                <a:t>("</a:t>
              </a:r>
              <a:r>
                <a:rPr lang="en-US" sz="2400" dirty="0" err="1">
                  <a:solidFill>
                    <a:schemeClr val="accent2"/>
                  </a:solidFill>
                  <a:latin typeface="Monaco" charset="0"/>
                </a:rPr>
                <a:t>tidyverse</a:t>
              </a:r>
              <a:r>
                <a:rPr lang="en-US" sz="2400" dirty="0">
                  <a:solidFill>
                    <a:schemeClr val="accent2"/>
                  </a:solidFill>
                  <a:latin typeface="Monaco" charset="0"/>
                </a:rPr>
                <a:t>")</a:t>
              </a:r>
              <a:endParaRPr lang="en-US" sz="2400" dirty="0"/>
            </a:p>
          </p:txBody>
        </p:sp>
      </p:grpSp>
      <p:sp>
        <p:nvSpPr>
          <p:cNvPr id="14" name="object 10">
            <a:extLst>
              <a:ext uri="{FF2B5EF4-FFF2-40B4-BE49-F238E27FC236}">
                <a16:creationId xmlns:a16="http://schemas.microsoft.com/office/drawing/2014/main" id="{E5FAB22D-71A4-B94E-BB91-42BA3BED5C13}"/>
              </a:ext>
            </a:extLst>
          </p:cNvPr>
          <p:cNvSpPr txBox="1"/>
          <p:nvPr/>
        </p:nvSpPr>
        <p:spPr>
          <a:xfrm>
            <a:off x="-1" y="682728"/>
            <a:ext cx="12192001"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Installing and loading R packages</a:t>
            </a:r>
            <a:endParaRPr sz="4400" dirty="0">
              <a:latin typeface="Tw Cen MT" panose="020B0602020104020603" pitchFamily="34" charset="77"/>
              <a:cs typeface="Helvetica Neue"/>
            </a:endParaRPr>
          </a:p>
        </p:txBody>
      </p:sp>
    </p:spTree>
    <p:extLst>
      <p:ext uri="{BB962C8B-B14F-4D97-AF65-F5344CB8AC3E}">
        <p14:creationId xmlns:p14="http://schemas.microsoft.com/office/powerpoint/2010/main" val="23620956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p:cNvGrpSpPr/>
          <p:nvPr/>
        </p:nvGrpSpPr>
        <p:grpSpPr>
          <a:xfrm>
            <a:off x="1968398" y="3507699"/>
            <a:ext cx="8090002" cy="655320"/>
            <a:chOff x="2080825" y="3162925"/>
            <a:chExt cx="8090002" cy="655320"/>
          </a:xfrm>
        </p:grpSpPr>
        <p:sp>
          <p:nvSpPr>
            <p:cNvPr id="7" name="Rectangle 6"/>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2080825" y="3235065"/>
              <a:ext cx="8090002" cy="523220"/>
            </a:xfrm>
            <a:prstGeom prst="rect">
              <a:avLst/>
            </a:prstGeom>
            <a:noFill/>
          </p:spPr>
          <p:txBody>
            <a:bodyPr wrap="square" rtlCol="0">
              <a:spAutoFit/>
            </a:bodyPr>
            <a:lstStyle/>
            <a:p>
              <a:r>
                <a:rPr lang="en-US" sz="2800" i="1" dirty="0">
                  <a:solidFill>
                    <a:srgbClr val="0070C0"/>
                  </a:solidFill>
                  <a:latin typeface="Monaco" charset="0"/>
                  <a:ea typeface="Monaco" charset="0"/>
                  <a:cs typeface="Monaco" charset="0"/>
                </a:rPr>
                <a:t>  </a:t>
              </a:r>
              <a:r>
                <a:rPr lang="en-US" sz="2800" i="1" dirty="0" err="1">
                  <a:solidFill>
                    <a:srgbClr val="0070C0"/>
                  </a:solidFill>
                  <a:latin typeface="Monaco" charset="0"/>
                  <a:ea typeface="Monaco" charset="0"/>
                  <a:cs typeface="Monaco" charset="0"/>
                </a:rPr>
                <a:t>data_frame</a:t>
              </a:r>
              <a:r>
                <a:rPr lang="en-US" sz="2800" dirty="0">
                  <a:solidFill>
                    <a:srgbClr val="0070C0"/>
                  </a:solidFill>
                  <a:latin typeface="Monaco" charset="0"/>
                  <a:ea typeface="Monaco" charset="0"/>
                  <a:cs typeface="Monaco" charset="0"/>
                </a:rPr>
                <a:t> </a:t>
              </a:r>
              <a:r>
                <a:rPr lang="en-US" sz="2800" dirty="0">
                  <a:latin typeface="Monaco" charset="0"/>
                  <a:ea typeface="Monaco" charset="0"/>
                  <a:cs typeface="Monaco" charset="0"/>
                </a:rPr>
                <a:t>&lt;- </a:t>
              </a:r>
              <a:r>
                <a:rPr lang="en-US" sz="2800" b="1" dirty="0" err="1">
                  <a:latin typeface="Monaco" charset="0"/>
                  <a:ea typeface="Monaco" charset="0"/>
                  <a:cs typeface="Monaco" charset="0"/>
                </a:rPr>
                <a:t>read_csv</a:t>
              </a:r>
              <a:r>
                <a:rPr lang="en-US" sz="2800" dirty="0">
                  <a:latin typeface="Monaco" charset="0"/>
                  <a:ea typeface="Monaco" charset="0"/>
                  <a:cs typeface="Monaco" charset="0"/>
                </a:rPr>
                <a:t>(</a:t>
              </a:r>
              <a:r>
                <a:rPr lang="en-US" sz="2800" i="1" dirty="0" err="1">
                  <a:solidFill>
                    <a:srgbClr val="0070C0"/>
                  </a:solidFill>
                  <a:latin typeface="Monaco" charset="0"/>
                  <a:ea typeface="Monaco" charset="0"/>
                  <a:cs typeface="Monaco" charset="0"/>
                </a:rPr>
                <a:t>file_name</a:t>
              </a:r>
              <a:r>
                <a:rPr lang="en-US" sz="2800" dirty="0">
                  <a:latin typeface="Monaco" charset="0"/>
                  <a:ea typeface="Monaco" charset="0"/>
                  <a:cs typeface="Monaco" charset="0"/>
                </a:rPr>
                <a:t>)</a:t>
              </a:r>
            </a:p>
          </p:txBody>
        </p:sp>
      </p:grpSp>
      <p:sp>
        <p:nvSpPr>
          <p:cNvPr id="13" name="Rectangle 12"/>
          <p:cNvSpPr/>
          <p:nvPr/>
        </p:nvSpPr>
        <p:spPr>
          <a:xfrm>
            <a:off x="3931458" y="740977"/>
            <a:ext cx="3871573" cy="830997"/>
          </a:xfrm>
          <a:prstGeom prst="rect">
            <a:avLst/>
          </a:prstGeom>
        </p:spPr>
        <p:txBody>
          <a:bodyPr wrap="none">
            <a:spAutoFit/>
          </a:bodyPr>
          <a:lstStyle/>
          <a:p>
            <a:r>
              <a:rPr lang="en-US" sz="4800" dirty="0" err="1">
                <a:latin typeface="Monaco" charset="0"/>
                <a:ea typeface="Monaco" charset="0"/>
                <a:cs typeface="Monaco" charset="0"/>
              </a:rPr>
              <a:t>read_csv</a:t>
            </a:r>
            <a:r>
              <a:rPr lang="en-US" sz="4800" dirty="0">
                <a:latin typeface="Monaco" charset="0"/>
                <a:ea typeface="Monaco" charset="0"/>
                <a:cs typeface="Monaco" charset="0"/>
              </a:rPr>
              <a:t>()</a:t>
            </a:r>
            <a:endParaRPr lang="en-US" sz="4800" dirty="0"/>
          </a:p>
        </p:txBody>
      </p:sp>
      <p:grpSp>
        <p:nvGrpSpPr>
          <p:cNvPr id="21" name="Group 20"/>
          <p:cNvGrpSpPr/>
          <p:nvPr/>
        </p:nvGrpSpPr>
        <p:grpSpPr>
          <a:xfrm>
            <a:off x="1878374" y="4723160"/>
            <a:ext cx="7294115" cy="1679292"/>
            <a:chOff x="1919035" y="4333415"/>
            <a:chExt cx="7294115" cy="1679292"/>
          </a:xfrm>
        </p:grpSpPr>
        <p:grpSp>
          <p:nvGrpSpPr>
            <p:cNvPr id="20" name="Group 19"/>
            <p:cNvGrpSpPr/>
            <p:nvPr/>
          </p:nvGrpSpPr>
          <p:grpSpPr>
            <a:xfrm>
              <a:off x="8201740" y="4722760"/>
              <a:ext cx="1011410" cy="1020522"/>
              <a:chOff x="8201740" y="4722760"/>
              <a:chExt cx="1011410" cy="1020522"/>
            </a:xfrm>
          </p:grpSpPr>
          <p:pic>
            <p:nvPicPr>
              <p:cNvPr id="14" name="Picture 13"/>
              <p:cNvPicPr>
                <a:picLocks noChangeAspect="1"/>
              </p:cNvPicPr>
              <p:nvPr/>
            </p:nvPicPr>
            <p:blipFill>
              <a:blip r:embed="rId3"/>
              <a:stretch>
                <a:fillRect/>
              </a:stretch>
            </p:blipFill>
            <p:spPr>
              <a:xfrm>
                <a:off x="8201740" y="4722760"/>
                <a:ext cx="1011410" cy="1020522"/>
              </a:xfrm>
              <a:prstGeom prst="rect">
                <a:avLst/>
              </a:prstGeom>
            </p:spPr>
          </p:pic>
          <p:sp>
            <p:nvSpPr>
              <p:cNvPr id="15" name="TextBox 14"/>
              <p:cNvSpPr txBox="1"/>
              <p:nvPr/>
            </p:nvSpPr>
            <p:spPr>
              <a:xfrm>
                <a:off x="8348561" y="4938830"/>
                <a:ext cx="687793" cy="523220"/>
              </a:xfrm>
              <a:prstGeom prst="rect">
                <a:avLst/>
              </a:prstGeom>
              <a:noFill/>
            </p:spPr>
            <p:txBody>
              <a:bodyPr wrap="square" rtlCol="0">
                <a:spAutoFit/>
              </a:bodyPr>
              <a:lstStyle/>
              <a:p>
                <a:pPr algn="ctr"/>
                <a:r>
                  <a:rPr lang="en-US" sz="2800" dirty="0">
                    <a:solidFill>
                      <a:schemeClr val="tx1">
                        <a:lumMod val="65000"/>
                        <a:lumOff val="35000"/>
                      </a:schemeClr>
                    </a:solidFill>
                  </a:rPr>
                  <a:t>csv</a:t>
                </a:r>
                <a:endParaRPr lang="en-US" sz="4000" dirty="0">
                  <a:solidFill>
                    <a:schemeClr val="tx1">
                      <a:lumMod val="65000"/>
                      <a:lumOff val="35000"/>
                    </a:schemeClr>
                  </a:solidFill>
                </a:endParaRPr>
              </a:p>
            </p:txBody>
          </p:sp>
        </p:grpSp>
        <p:pic>
          <p:nvPicPr>
            <p:cNvPr id="16" name="Picture 15"/>
            <p:cNvPicPr>
              <a:picLocks noChangeAspect="1"/>
            </p:cNvPicPr>
            <p:nvPr/>
          </p:nvPicPr>
          <p:blipFill rotWithShape="1">
            <a:blip r:embed="rId4"/>
            <a:srcRect r="3730"/>
            <a:stretch/>
          </p:blipFill>
          <p:spPr>
            <a:xfrm>
              <a:off x="1919035" y="4333415"/>
              <a:ext cx="2862828" cy="1679292"/>
            </a:xfrm>
            <a:prstGeom prst="rect">
              <a:avLst/>
            </a:prstGeom>
          </p:spPr>
        </p:pic>
        <p:pic>
          <p:nvPicPr>
            <p:cNvPr id="17" name="Picture 16"/>
            <p:cNvPicPr>
              <a:picLocks noChangeAspect="1"/>
            </p:cNvPicPr>
            <p:nvPr/>
          </p:nvPicPr>
          <p:blipFill rotWithShape="1">
            <a:blip r:embed="rId5"/>
            <a:srcRect l="-14832" t="-12825" b="1"/>
            <a:stretch/>
          </p:blipFill>
          <p:spPr>
            <a:xfrm rot="16200000" flipV="1">
              <a:off x="6242964" y="3676983"/>
              <a:ext cx="851328" cy="3221309"/>
            </a:xfrm>
            <a:prstGeom prst="rect">
              <a:avLst/>
            </a:prstGeom>
          </p:spPr>
        </p:pic>
      </p:grpSp>
      <p:pic>
        <p:nvPicPr>
          <p:cNvPr id="30" name="Picture 29"/>
          <p:cNvPicPr>
            <a:picLocks noChangeAspect="1"/>
          </p:cNvPicPr>
          <p:nvPr/>
        </p:nvPicPr>
        <p:blipFill>
          <a:blip r:embed="rId6"/>
          <a:stretch>
            <a:fillRect/>
          </a:stretch>
        </p:blipFill>
        <p:spPr>
          <a:xfrm>
            <a:off x="10939224" y="5629924"/>
            <a:ext cx="867049" cy="1006205"/>
          </a:xfrm>
          <a:prstGeom prst="rect">
            <a:avLst/>
          </a:prstGeom>
        </p:spPr>
      </p:pic>
    </p:spTree>
    <p:extLst>
      <p:ext uri="{BB962C8B-B14F-4D97-AF65-F5344CB8AC3E}">
        <p14:creationId xmlns:p14="http://schemas.microsoft.com/office/powerpoint/2010/main" val="26621701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1968398" y="3507699"/>
            <a:ext cx="8090002" cy="655320"/>
            <a:chOff x="2080825" y="3162925"/>
            <a:chExt cx="8090002" cy="655320"/>
          </a:xfrm>
        </p:grpSpPr>
        <p:sp>
          <p:nvSpPr>
            <p:cNvPr id="4" name="Rectangle 3"/>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2080825" y="3235065"/>
              <a:ext cx="8090002" cy="523220"/>
            </a:xfrm>
            <a:prstGeom prst="rect">
              <a:avLst/>
            </a:prstGeom>
            <a:noFill/>
          </p:spPr>
          <p:txBody>
            <a:bodyPr wrap="square" rtlCol="0">
              <a:spAutoFit/>
            </a:bodyPr>
            <a:lstStyle/>
            <a:p>
              <a:r>
                <a:rPr lang="en-US" sz="2800" i="1" dirty="0">
                  <a:solidFill>
                    <a:srgbClr val="0070C0"/>
                  </a:solidFill>
                  <a:latin typeface="Monaco" charset="0"/>
                  <a:ea typeface="Monaco" charset="0"/>
                  <a:cs typeface="Monaco" charset="0"/>
                </a:rPr>
                <a:t>  </a:t>
              </a:r>
              <a:r>
                <a:rPr lang="en-US" sz="2800" i="1" dirty="0" err="1">
                  <a:solidFill>
                    <a:srgbClr val="0070C0"/>
                  </a:solidFill>
                  <a:latin typeface="Monaco" charset="0"/>
                  <a:ea typeface="Monaco" charset="0"/>
                  <a:cs typeface="Monaco" charset="0"/>
                </a:rPr>
                <a:t>data_frame</a:t>
              </a:r>
              <a:r>
                <a:rPr lang="en-US" sz="2800" dirty="0">
                  <a:solidFill>
                    <a:srgbClr val="0070C0"/>
                  </a:solidFill>
                  <a:latin typeface="Monaco" charset="0"/>
                  <a:ea typeface="Monaco" charset="0"/>
                  <a:cs typeface="Monaco" charset="0"/>
                </a:rPr>
                <a:t> </a:t>
              </a:r>
              <a:r>
                <a:rPr lang="en-US" sz="2800" dirty="0">
                  <a:latin typeface="Monaco" charset="0"/>
                  <a:ea typeface="Monaco" charset="0"/>
                  <a:cs typeface="Monaco" charset="0"/>
                </a:rPr>
                <a:t>&lt;- </a:t>
              </a:r>
              <a:r>
                <a:rPr lang="en-US" sz="2800" b="1" dirty="0" err="1">
                  <a:latin typeface="Monaco" charset="0"/>
                  <a:ea typeface="Monaco" charset="0"/>
                  <a:cs typeface="Monaco" charset="0"/>
                </a:rPr>
                <a:t>read_csv</a:t>
              </a:r>
              <a:r>
                <a:rPr lang="en-US" sz="2800" dirty="0">
                  <a:latin typeface="Monaco" charset="0"/>
                  <a:ea typeface="Monaco" charset="0"/>
                  <a:cs typeface="Monaco" charset="0"/>
                </a:rPr>
                <a:t>(</a:t>
              </a:r>
              <a:r>
                <a:rPr lang="en-US" sz="2800" i="1" dirty="0" err="1">
                  <a:solidFill>
                    <a:srgbClr val="0070C0"/>
                  </a:solidFill>
                  <a:latin typeface="Monaco" charset="0"/>
                  <a:ea typeface="Monaco" charset="0"/>
                  <a:cs typeface="Monaco" charset="0"/>
                </a:rPr>
                <a:t>file_name</a:t>
              </a:r>
              <a:r>
                <a:rPr lang="en-US" sz="2800" dirty="0">
                  <a:latin typeface="Monaco" charset="0"/>
                  <a:ea typeface="Monaco" charset="0"/>
                  <a:cs typeface="Monaco" charset="0"/>
                </a:rPr>
                <a:t>)</a:t>
              </a:r>
            </a:p>
          </p:txBody>
        </p:sp>
      </p:grpSp>
      <p:grpSp>
        <p:nvGrpSpPr>
          <p:cNvPr id="6" name="Group 5"/>
          <p:cNvGrpSpPr/>
          <p:nvPr/>
        </p:nvGrpSpPr>
        <p:grpSpPr>
          <a:xfrm>
            <a:off x="5226053" y="1907267"/>
            <a:ext cx="2365216" cy="1692772"/>
            <a:chOff x="1322364" y="4528477"/>
            <a:chExt cx="1503814" cy="1301318"/>
          </a:xfrm>
        </p:grpSpPr>
        <p:sp>
          <p:nvSpPr>
            <p:cNvPr id="7" name="Rounded Rectangular Callout 6"/>
            <p:cNvSpPr/>
            <p:nvPr/>
          </p:nvSpPr>
          <p:spPr>
            <a:xfrm>
              <a:off x="1322364" y="4703869"/>
              <a:ext cx="1503814" cy="958362"/>
            </a:xfrm>
            <a:prstGeom prst="wedgeRoundRectCallout">
              <a:avLst>
                <a:gd name="adj1" fmla="val -5341"/>
                <a:gd name="adj2" fmla="val 73068"/>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8" name="TextBox 7"/>
            <p:cNvSpPr txBox="1"/>
            <p:nvPr/>
          </p:nvSpPr>
          <p:spPr>
            <a:xfrm>
              <a:off x="1322364" y="4528477"/>
              <a:ext cx="1503814" cy="1301318"/>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function</a:t>
              </a:r>
            </a:p>
            <a:p>
              <a:pPr algn="ctr"/>
              <a:r>
                <a:rPr lang="en-US" sz="2800" dirty="0">
                  <a:solidFill>
                    <a:schemeClr val="bg1"/>
                  </a:solidFill>
                </a:rPr>
                <a:t>(does stuff)</a:t>
              </a:r>
            </a:p>
            <a:p>
              <a:pPr algn="ctr"/>
              <a:endParaRPr lang="en-US" dirty="0">
                <a:solidFill>
                  <a:schemeClr val="bg1"/>
                </a:solidFill>
              </a:endParaRPr>
            </a:p>
          </p:txBody>
        </p:sp>
      </p:grpSp>
    </p:spTree>
    <p:extLst>
      <p:ext uri="{BB962C8B-B14F-4D97-AF65-F5344CB8AC3E}">
        <p14:creationId xmlns:p14="http://schemas.microsoft.com/office/powerpoint/2010/main" val="37211776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1968398" y="3507699"/>
            <a:ext cx="8090002" cy="655320"/>
            <a:chOff x="2080825" y="3162925"/>
            <a:chExt cx="8090002" cy="655320"/>
          </a:xfrm>
        </p:grpSpPr>
        <p:sp>
          <p:nvSpPr>
            <p:cNvPr id="4" name="Rectangle 3"/>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2080825" y="3235065"/>
              <a:ext cx="8090002" cy="523220"/>
            </a:xfrm>
            <a:prstGeom prst="rect">
              <a:avLst/>
            </a:prstGeom>
            <a:noFill/>
          </p:spPr>
          <p:txBody>
            <a:bodyPr wrap="square" rtlCol="0">
              <a:spAutoFit/>
            </a:bodyPr>
            <a:lstStyle/>
            <a:p>
              <a:r>
                <a:rPr lang="en-US" sz="2800" i="1" dirty="0">
                  <a:solidFill>
                    <a:srgbClr val="0070C0"/>
                  </a:solidFill>
                  <a:latin typeface="Monaco" charset="0"/>
                  <a:ea typeface="Monaco" charset="0"/>
                  <a:cs typeface="Monaco" charset="0"/>
                </a:rPr>
                <a:t>  </a:t>
              </a:r>
              <a:r>
                <a:rPr lang="en-US" sz="2800" i="1" dirty="0" err="1">
                  <a:solidFill>
                    <a:srgbClr val="0070C0"/>
                  </a:solidFill>
                  <a:latin typeface="Monaco" charset="0"/>
                  <a:ea typeface="Monaco" charset="0"/>
                  <a:cs typeface="Monaco" charset="0"/>
                </a:rPr>
                <a:t>data_frame</a:t>
              </a:r>
              <a:r>
                <a:rPr lang="en-US" sz="2800" dirty="0">
                  <a:solidFill>
                    <a:srgbClr val="0070C0"/>
                  </a:solidFill>
                  <a:latin typeface="Monaco" charset="0"/>
                  <a:ea typeface="Monaco" charset="0"/>
                  <a:cs typeface="Monaco" charset="0"/>
                </a:rPr>
                <a:t> </a:t>
              </a:r>
              <a:r>
                <a:rPr lang="en-US" sz="2800" dirty="0">
                  <a:latin typeface="Monaco" charset="0"/>
                  <a:ea typeface="Monaco" charset="0"/>
                  <a:cs typeface="Monaco" charset="0"/>
                </a:rPr>
                <a:t>&lt;- </a:t>
              </a:r>
              <a:r>
                <a:rPr lang="en-US" sz="2800" b="1" dirty="0" err="1">
                  <a:latin typeface="Monaco" charset="0"/>
                  <a:ea typeface="Monaco" charset="0"/>
                  <a:cs typeface="Monaco" charset="0"/>
                </a:rPr>
                <a:t>read_csv</a:t>
              </a:r>
              <a:r>
                <a:rPr lang="en-US" sz="2800" dirty="0">
                  <a:latin typeface="Monaco" charset="0"/>
                  <a:ea typeface="Monaco" charset="0"/>
                  <a:cs typeface="Monaco" charset="0"/>
                </a:rPr>
                <a:t>(</a:t>
              </a:r>
              <a:r>
                <a:rPr lang="en-US" sz="2800" i="1" dirty="0" err="1">
                  <a:solidFill>
                    <a:srgbClr val="0070C0"/>
                  </a:solidFill>
                  <a:latin typeface="Monaco" charset="0"/>
                  <a:ea typeface="Monaco" charset="0"/>
                  <a:cs typeface="Monaco" charset="0"/>
                </a:rPr>
                <a:t>file_name</a:t>
              </a:r>
              <a:r>
                <a:rPr lang="en-US" sz="2800" dirty="0">
                  <a:latin typeface="Monaco" charset="0"/>
                  <a:ea typeface="Monaco" charset="0"/>
                  <a:cs typeface="Monaco" charset="0"/>
                </a:rPr>
                <a:t>)</a:t>
              </a:r>
            </a:p>
          </p:txBody>
        </p:sp>
      </p:grpSp>
      <p:grpSp>
        <p:nvGrpSpPr>
          <p:cNvPr id="6" name="Group 5"/>
          <p:cNvGrpSpPr/>
          <p:nvPr/>
        </p:nvGrpSpPr>
        <p:grpSpPr>
          <a:xfrm>
            <a:off x="5226053" y="1907265"/>
            <a:ext cx="2365216" cy="1692771"/>
            <a:chOff x="1322364" y="4528478"/>
            <a:chExt cx="1503814" cy="1301318"/>
          </a:xfrm>
        </p:grpSpPr>
        <p:sp>
          <p:nvSpPr>
            <p:cNvPr id="7" name="Rounded Rectangular Callout 6"/>
            <p:cNvSpPr/>
            <p:nvPr/>
          </p:nvSpPr>
          <p:spPr>
            <a:xfrm>
              <a:off x="1322364" y="4703869"/>
              <a:ext cx="1503814" cy="958362"/>
            </a:xfrm>
            <a:prstGeom prst="wedgeRoundRectCallout">
              <a:avLst>
                <a:gd name="adj1" fmla="val -5341"/>
                <a:gd name="adj2" fmla="val 73068"/>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8" name="TextBox 7"/>
            <p:cNvSpPr txBox="1"/>
            <p:nvPr/>
          </p:nvSpPr>
          <p:spPr>
            <a:xfrm>
              <a:off x="1322364" y="4528478"/>
              <a:ext cx="1503814" cy="1301318"/>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function</a:t>
              </a:r>
            </a:p>
            <a:p>
              <a:pPr algn="ctr"/>
              <a:r>
                <a:rPr lang="en-US" sz="2800" dirty="0">
                  <a:solidFill>
                    <a:schemeClr val="bg1"/>
                  </a:solidFill>
                </a:rPr>
                <a:t>(does stuff)</a:t>
              </a:r>
            </a:p>
            <a:p>
              <a:pPr algn="ctr"/>
              <a:endParaRPr lang="en-US" dirty="0">
                <a:solidFill>
                  <a:schemeClr val="bg1"/>
                </a:solidFill>
              </a:endParaRPr>
            </a:p>
          </p:txBody>
        </p:sp>
      </p:grpSp>
      <p:grpSp>
        <p:nvGrpSpPr>
          <p:cNvPr id="9" name="Group 8"/>
          <p:cNvGrpSpPr/>
          <p:nvPr/>
        </p:nvGrpSpPr>
        <p:grpSpPr>
          <a:xfrm>
            <a:off x="7871281" y="1907266"/>
            <a:ext cx="2365216" cy="1692772"/>
            <a:chOff x="1322364" y="4528479"/>
            <a:chExt cx="1503814" cy="1301319"/>
          </a:xfrm>
        </p:grpSpPr>
        <p:sp>
          <p:nvSpPr>
            <p:cNvPr id="10" name="Rounded Rectangular Callout 9"/>
            <p:cNvSpPr/>
            <p:nvPr/>
          </p:nvSpPr>
          <p:spPr>
            <a:xfrm>
              <a:off x="1322364" y="4703869"/>
              <a:ext cx="1503814" cy="958362"/>
            </a:xfrm>
            <a:prstGeom prst="wedgeRoundRectCallout">
              <a:avLst>
                <a:gd name="adj1" fmla="val -21910"/>
                <a:gd name="adj2" fmla="val 72195"/>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1" name="TextBox 10"/>
            <p:cNvSpPr txBox="1"/>
            <p:nvPr/>
          </p:nvSpPr>
          <p:spPr>
            <a:xfrm>
              <a:off x="1322364" y="4528479"/>
              <a:ext cx="1503814" cy="1301319"/>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argument</a:t>
              </a:r>
            </a:p>
            <a:p>
              <a:pPr algn="ctr"/>
              <a:r>
                <a:rPr lang="en-US" sz="2800" dirty="0">
                  <a:solidFill>
                    <a:schemeClr val="bg1"/>
                  </a:solidFill>
                </a:rPr>
                <a:t>(input)</a:t>
              </a:r>
            </a:p>
            <a:p>
              <a:pPr algn="ctr"/>
              <a:endParaRPr lang="en-US" dirty="0">
                <a:solidFill>
                  <a:schemeClr val="bg1"/>
                </a:solidFill>
              </a:endParaRPr>
            </a:p>
          </p:txBody>
        </p:sp>
      </p:grpSp>
    </p:spTree>
    <p:extLst>
      <p:ext uri="{BB962C8B-B14F-4D97-AF65-F5344CB8AC3E}">
        <p14:creationId xmlns:p14="http://schemas.microsoft.com/office/powerpoint/2010/main" val="33331042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1968398" y="3507699"/>
            <a:ext cx="8090002" cy="655320"/>
            <a:chOff x="2080825" y="3162925"/>
            <a:chExt cx="8090002" cy="655320"/>
          </a:xfrm>
        </p:grpSpPr>
        <p:sp>
          <p:nvSpPr>
            <p:cNvPr id="4" name="Rectangle 3"/>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2080825" y="3235065"/>
              <a:ext cx="8090002" cy="523220"/>
            </a:xfrm>
            <a:prstGeom prst="rect">
              <a:avLst/>
            </a:prstGeom>
            <a:noFill/>
          </p:spPr>
          <p:txBody>
            <a:bodyPr wrap="square" rtlCol="0">
              <a:spAutoFit/>
            </a:bodyPr>
            <a:lstStyle/>
            <a:p>
              <a:r>
                <a:rPr lang="en-US" sz="2800" dirty="0">
                  <a:solidFill>
                    <a:srgbClr val="0070C0"/>
                  </a:solidFill>
                  <a:latin typeface="Monaco" charset="0"/>
                  <a:ea typeface="Monaco" charset="0"/>
                  <a:cs typeface="Monaco" charset="0"/>
                </a:rPr>
                <a:t> </a:t>
              </a:r>
              <a:r>
                <a:rPr lang="en-US" sz="2800" i="1" dirty="0">
                  <a:solidFill>
                    <a:srgbClr val="0070C0"/>
                  </a:solidFill>
                  <a:latin typeface="Monaco" charset="0"/>
                  <a:ea typeface="Monaco" charset="0"/>
                  <a:cs typeface="Monaco" charset="0"/>
                </a:rPr>
                <a:t> </a:t>
              </a:r>
              <a:r>
                <a:rPr lang="en-US" sz="2800" i="1" dirty="0" err="1">
                  <a:solidFill>
                    <a:srgbClr val="0070C0"/>
                  </a:solidFill>
                  <a:latin typeface="Monaco" charset="0"/>
                  <a:ea typeface="Monaco" charset="0"/>
                  <a:cs typeface="Monaco" charset="0"/>
                </a:rPr>
                <a:t>data_frame</a:t>
              </a:r>
              <a:r>
                <a:rPr lang="en-US" sz="2800" dirty="0">
                  <a:solidFill>
                    <a:srgbClr val="0070C0"/>
                  </a:solidFill>
                  <a:latin typeface="Monaco" charset="0"/>
                  <a:ea typeface="Monaco" charset="0"/>
                  <a:cs typeface="Monaco" charset="0"/>
                </a:rPr>
                <a:t> </a:t>
              </a:r>
              <a:r>
                <a:rPr lang="en-US" sz="2800" dirty="0">
                  <a:latin typeface="Monaco" charset="0"/>
                  <a:ea typeface="Monaco" charset="0"/>
                  <a:cs typeface="Monaco" charset="0"/>
                </a:rPr>
                <a:t>&lt;- </a:t>
              </a:r>
              <a:r>
                <a:rPr lang="en-US" sz="2800" b="1" dirty="0" err="1">
                  <a:latin typeface="Monaco" charset="0"/>
                  <a:ea typeface="Monaco" charset="0"/>
                  <a:cs typeface="Monaco" charset="0"/>
                </a:rPr>
                <a:t>read_csv</a:t>
              </a:r>
              <a:r>
                <a:rPr lang="en-US" sz="2800" dirty="0">
                  <a:latin typeface="Monaco" charset="0"/>
                  <a:ea typeface="Monaco" charset="0"/>
                  <a:cs typeface="Monaco" charset="0"/>
                </a:rPr>
                <a:t>(</a:t>
              </a:r>
              <a:r>
                <a:rPr lang="en-US" sz="2800" i="1" dirty="0" err="1">
                  <a:solidFill>
                    <a:srgbClr val="0070C0"/>
                  </a:solidFill>
                  <a:latin typeface="Monaco" charset="0"/>
                  <a:ea typeface="Monaco" charset="0"/>
                  <a:cs typeface="Monaco" charset="0"/>
                </a:rPr>
                <a:t>file_name</a:t>
              </a:r>
              <a:r>
                <a:rPr lang="en-US" sz="2800" dirty="0">
                  <a:latin typeface="Monaco" charset="0"/>
                  <a:ea typeface="Monaco" charset="0"/>
                  <a:cs typeface="Monaco" charset="0"/>
                </a:rPr>
                <a:t>)</a:t>
              </a:r>
            </a:p>
          </p:txBody>
        </p:sp>
      </p:grpSp>
      <p:grpSp>
        <p:nvGrpSpPr>
          <p:cNvPr id="6" name="Group 5"/>
          <p:cNvGrpSpPr/>
          <p:nvPr/>
        </p:nvGrpSpPr>
        <p:grpSpPr>
          <a:xfrm>
            <a:off x="5226053" y="1907265"/>
            <a:ext cx="2365216" cy="1692771"/>
            <a:chOff x="1322364" y="4528478"/>
            <a:chExt cx="1503814" cy="1301318"/>
          </a:xfrm>
        </p:grpSpPr>
        <p:sp>
          <p:nvSpPr>
            <p:cNvPr id="7" name="Rounded Rectangular Callout 6"/>
            <p:cNvSpPr/>
            <p:nvPr/>
          </p:nvSpPr>
          <p:spPr>
            <a:xfrm>
              <a:off x="1322364" y="4703869"/>
              <a:ext cx="1503814" cy="958362"/>
            </a:xfrm>
            <a:prstGeom prst="wedgeRoundRectCallout">
              <a:avLst>
                <a:gd name="adj1" fmla="val -5341"/>
                <a:gd name="adj2" fmla="val 73068"/>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8" name="TextBox 7"/>
            <p:cNvSpPr txBox="1"/>
            <p:nvPr/>
          </p:nvSpPr>
          <p:spPr>
            <a:xfrm>
              <a:off x="1322364" y="4528478"/>
              <a:ext cx="1503814" cy="1301318"/>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function</a:t>
              </a:r>
            </a:p>
            <a:p>
              <a:pPr algn="ctr"/>
              <a:r>
                <a:rPr lang="en-US" sz="2800" dirty="0">
                  <a:solidFill>
                    <a:schemeClr val="bg1"/>
                  </a:solidFill>
                </a:rPr>
                <a:t>(does stuff)</a:t>
              </a:r>
            </a:p>
            <a:p>
              <a:pPr algn="ctr"/>
              <a:endParaRPr lang="en-US" dirty="0">
                <a:solidFill>
                  <a:schemeClr val="bg1"/>
                </a:solidFill>
              </a:endParaRPr>
            </a:p>
          </p:txBody>
        </p:sp>
      </p:grpSp>
      <p:grpSp>
        <p:nvGrpSpPr>
          <p:cNvPr id="9" name="Group 8"/>
          <p:cNvGrpSpPr/>
          <p:nvPr/>
        </p:nvGrpSpPr>
        <p:grpSpPr>
          <a:xfrm>
            <a:off x="7871281" y="1907264"/>
            <a:ext cx="2365216" cy="1692772"/>
            <a:chOff x="1322364" y="4528478"/>
            <a:chExt cx="1503814" cy="1301319"/>
          </a:xfrm>
        </p:grpSpPr>
        <p:sp>
          <p:nvSpPr>
            <p:cNvPr id="10" name="Rounded Rectangular Callout 9"/>
            <p:cNvSpPr/>
            <p:nvPr/>
          </p:nvSpPr>
          <p:spPr>
            <a:xfrm>
              <a:off x="1322364" y="4703869"/>
              <a:ext cx="1503814" cy="958362"/>
            </a:xfrm>
            <a:prstGeom prst="wedgeRoundRectCallout">
              <a:avLst>
                <a:gd name="adj1" fmla="val -21910"/>
                <a:gd name="adj2" fmla="val 72195"/>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1" name="TextBox 10"/>
            <p:cNvSpPr txBox="1"/>
            <p:nvPr/>
          </p:nvSpPr>
          <p:spPr>
            <a:xfrm>
              <a:off x="1322364" y="4528478"/>
              <a:ext cx="1503814" cy="1301319"/>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argument</a:t>
              </a:r>
            </a:p>
            <a:p>
              <a:pPr algn="ctr"/>
              <a:r>
                <a:rPr lang="en-US" sz="2800" dirty="0">
                  <a:solidFill>
                    <a:schemeClr val="bg1"/>
                  </a:solidFill>
                </a:rPr>
                <a:t>(input)</a:t>
              </a:r>
            </a:p>
            <a:p>
              <a:pPr algn="ctr"/>
              <a:endParaRPr lang="en-US" dirty="0">
                <a:solidFill>
                  <a:schemeClr val="bg1"/>
                </a:solidFill>
              </a:endParaRPr>
            </a:p>
          </p:txBody>
        </p:sp>
      </p:grpSp>
      <p:grpSp>
        <p:nvGrpSpPr>
          <p:cNvPr id="12" name="Group 11"/>
          <p:cNvGrpSpPr/>
          <p:nvPr/>
        </p:nvGrpSpPr>
        <p:grpSpPr>
          <a:xfrm>
            <a:off x="1968398" y="1876487"/>
            <a:ext cx="2365216" cy="1754326"/>
            <a:chOff x="1968398" y="1876487"/>
            <a:chExt cx="2365216" cy="1754326"/>
          </a:xfrm>
        </p:grpSpPr>
        <p:sp>
          <p:nvSpPr>
            <p:cNvPr id="16" name="Rounded Rectangular Callout 15"/>
            <p:cNvSpPr/>
            <p:nvPr/>
          </p:nvSpPr>
          <p:spPr>
            <a:xfrm>
              <a:off x="1968398" y="2135413"/>
              <a:ext cx="2365216" cy="1246649"/>
            </a:xfrm>
            <a:prstGeom prst="wedgeRoundRectCallout">
              <a:avLst>
                <a:gd name="adj1" fmla="val 1102"/>
                <a:gd name="adj2" fmla="val 72195"/>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7" name="TextBox 16"/>
            <p:cNvSpPr txBox="1"/>
            <p:nvPr/>
          </p:nvSpPr>
          <p:spPr>
            <a:xfrm>
              <a:off x="1968398" y="1876487"/>
              <a:ext cx="2365216" cy="1754326"/>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object</a:t>
              </a:r>
            </a:p>
            <a:p>
              <a:pPr algn="ctr"/>
              <a:r>
                <a:rPr lang="en-US" sz="2800" dirty="0">
                  <a:solidFill>
                    <a:schemeClr val="bg1"/>
                  </a:solidFill>
                </a:rPr>
                <a:t>(stores output)</a:t>
              </a:r>
              <a:endParaRPr lang="en-US" dirty="0">
                <a:solidFill>
                  <a:schemeClr val="bg1"/>
                </a:solidFill>
              </a:endParaRPr>
            </a:p>
            <a:p>
              <a:pPr algn="ctr"/>
              <a:endParaRPr lang="en-US" dirty="0">
                <a:solidFill>
                  <a:schemeClr val="bg1"/>
                </a:solidFill>
              </a:endParaRPr>
            </a:p>
          </p:txBody>
        </p:sp>
      </p:grpSp>
    </p:spTree>
    <p:extLst>
      <p:ext uri="{BB962C8B-B14F-4D97-AF65-F5344CB8AC3E}">
        <p14:creationId xmlns:p14="http://schemas.microsoft.com/office/powerpoint/2010/main" val="32275340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1968398" y="3507699"/>
            <a:ext cx="8090002" cy="655320"/>
            <a:chOff x="2080825" y="3162925"/>
            <a:chExt cx="8090002" cy="655320"/>
          </a:xfrm>
        </p:grpSpPr>
        <p:sp>
          <p:nvSpPr>
            <p:cNvPr id="4" name="Rectangle 3"/>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2080825" y="3235065"/>
              <a:ext cx="8090002" cy="523220"/>
            </a:xfrm>
            <a:prstGeom prst="rect">
              <a:avLst/>
            </a:prstGeom>
            <a:noFill/>
          </p:spPr>
          <p:txBody>
            <a:bodyPr wrap="square" rtlCol="0">
              <a:spAutoFit/>
            </a:bodyPr>
            <a:lstStyle/>
            <a:p>
              <a:r>
                <a:rPr lang="en-US" sz="2800" dirty="0">
                  <a:solidFill>
                    <a:srgbClr val="0070C0"/>
                  </a:solidFill>
                  <a:latin typeface="Monaco" charset="0"/>
                  <a:ea typeface="Monaco" charset="0"/>
                  <a:cs typeface="Monaco" charset="0"/>
                </a:rPr>
                <a:t> </a:t>
              </a:r>
              <a:r>
                <a:rPr lang="en-US" sz="2800" i="1" dirty="0">
                  <a:solidFill>
                    <a:srgbClr val="0070C0"/>
                  </a:solidFill>
                  <a:latin typeface="Monaco" charset="0"/>
                  <a:ea typeface="Monaco" charset="0"/>
                  <a:cs typeface="Monaco" charset="0"/>
                </a:rPr>
                <a:t> </a:t>
              </a:r>
              <a:r>
                <a:rPr lang="en-US" sz="2800" i="1" dirty="0" err="1">
                  <a:solidFill>
                    <a:srgbClr val="0070C0"/>
                  </a:solidFill>
                  <a:latin typeface="Monaco" charset="0"/>
                  <a:ea typeface="Monaco" charset="0"/>
                  <a:cs typeface="Monaco" charset="0"/>
                </a:rPr>
                <a:t>data_frame</a:t>
              </a:r>
              <a:r>
                <a:rPr lang="en-US" sz="2800" dirty="0">
                  <a:solidFill>
                    <a:srgbClr val="0070C0"/>
                  </a:solidFill>
                  <a:latin typeface="Monaco" charset="0"/>
                  <a:ea typeface="Monaco" charset="0"/>
                  <a:cs typeface="Monaco" charset="0"/>
                </a:rPr>
                <a:t> </a:t>
              </a:r>
              <a:r>
                <a:rPr lang="en-US" sz="2800" dirty="0">
                  <a:latin typeface="Monaco" charset="0"/>
                  <a:ea typeface="Monaco" charset="0"/>
                  <a:cs typeface="Monaco" charset="0"/>
                </a:rPr>
                <a:t>&lt;- </a:t>
              </a:r>
              <a:r>
                <a:rPr lang="en-US" sz="2800" b="1" dirty="0" err="1">
                  <a:latin typeface="Monaco" charset="0"/>
                  <a:ea typeface="Monaco" charset="0"/>
                  <a:cs typeface="Monaco" charset="0"/>
                </a:rPr>
                <a:t>read_csv</a:t>
              </a:r>
              <a:r>
                <a:rPr lang="en-US" sz="2800" dirty="0">
                  <a:latin typeface="Monaco" charset="0"/>
                  <a:ea typeface="Monaco" charset="0"/>
                  <a:cs typeface="Monaco" charset="0"/>
                </a:rPr>
                <a:t>(</a:t>
              </a:r>
              <a:r>
                <a:rPr lang="en-US" sz="2800" i="1" dirty="0" err="1">
                  <a:solidFill>
                    <a:srgbClr val="0070C0"/>
                  </a:solidFill>
                  <a:latin typeface="Monaco" charset="0"/>
                  <a:ea typeface="Monaco" charset="0"/>
                  <a:cs typeface="Monaco" charset="0"/>
                </a:rPr>
                <a:t>file_name</a:t>
              </a:r>
              <a:r>
                <a:rPr lang="en-US" sz="2800" dirty="0">
                  <a:latin typeface="Monaco" charset="0"/>
                  <a:ea typeface="Monaco" charset="0"/>
                  <a:cs typeface="Monaco" charset="0"/>
                </a:rPr>
                <a:t>)</a:t>
              </a:r>
            </a:p>
          </p:txBody>
        </p:sp>
      </p:grpSp>
      <p:grpSp>
        <p:nvGrpSpPr>
          <p:cNvPr id="6" name="Group 5"/>
          <p:cNvGrpSpPr/>
          <p:nvPr/>
        </p:nvGrpSpPr>
        <p:grpSpPr>
          <a:xfrm>
            <a:off x="5226053" y="1907265"/>
            <a:ext cx="2365216" cy="1692771"/>
            <a:chOff x="1322364" y="4528478"/>
            <a:chExt cx="1503814" cy="1301318"/>
          </a:xfrm>
        </p:grpSpPr>
        <p:sp>
          <p:nvSpPr>
            <p:cNvPr id="7" name="Rounded Rectangular Callout 6"/>
            <p:cNvSpPr/>
            <p:nvPr/>
          </p:nvSpPr>
          <p:spPr>
            <a:xfrm>
              <a:off x="1322364" y="4703869"/>
              <a:ext cx="1503814" cy="958362"/>
            </a:xfrm>
            <a:prstGeom prst="wedgeRoundRectCallout">
              <a:avLst>
                <a:gd name="adj1" fmla="val -5341"/>
                <a:gd name="adj2" fmla="val 73068"/>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8" name="TextBox 7"/>
            <p:cNvSpPr txBox="1"/>
            <p:nvPr/>
          </p:nvSpPr>
          <p:spPr>
            <a:xfrm>
              <a:off x="1322364" y="4528478"/>
              <a:ext cx="1503814" cy="1301318"/>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function</a:t>
              </a:r>
            </a:p>
            <a:p>
              <a:pPr algn="ctr"/>
              <a:r>
                <a:rPr lang="en-US" sz="2800" dirty="0">
                  <a:solidFill>
                    <a:schemeClr val="bg1"/>
                  </a:solidFill>
                </a:rPr>
                <a:t>(does stuff)</a:t>
              </a:r>
            </a:p>
            <a:p>
              <a:pPr algn="ctr"/>
              <a:endParaRPr lang="en-US" dirty="0">
                <a:solidFill>
                  <a:schemeClr val="bg1"/>
                </a:solidFill>
              </a:endParaRPr>
            </a:p>
          </p:txBody>
        </p:sp>
      </p:grpSp>
      <p:grpSp>
        <p:nvGrpSpPr>
          <p:cNvPr id="9" name="Group 8"/>
          <p:cNvGrpSpPr/>
          <p:nvPr/>
        </p:nvGrpSpPr>
        <p:grpSpPr>
          <a:xfrm>
            <a:off x="7871281" y="1907264"/>
            <a:ext cx="2365216" cy="1692772"/>
            <a:chOff x="1322364" y="4528478"/>
            <a:chExt cx="1503814" cy="1301319"/>
          </a:xfrm>
        </p:grpSpPr>
        <p:sp>
          <p:nvSpPr>
            <p:cNvPr id="10" name="Rounded Rectangular Callout 9"/>
            <p:cNvSpPr/>
            <p:nvPr/>
          </p:nvSpPr>
          <p:spPr>
            <a:xfrm>
              <a:off x="1322364" y="4703869"/>
              <a:ext cx="1503814" cy="958362"/>
            </a:xfrm>
            <a:prstGeom prst="wedgeRoundRectCallout">
              <a:avLst>
                <a:gd name="adj1" fmla="val -21910"/>
                <a:gd name="adj2" fmla="val 72195"/>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1" name="TextBox 10"/>
            <p:cNvSpPr txBox="1"/>
            <p:nvPr/>
          </p:nvSpPr>
          <p:spPr>
            <a:xfrm>
              <a:off x="1322364" y="4528478"/>
              <a:ext cx="1503814" cy="1301319"/>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argument</a:t>
              </a:r>
            </a:p>
            <a:p>
              <a:pPr algn="ctr"/>
              <a:r>
                <a:rPr lang="en-US" sz="2800" dirty="0">
                  <a:solidFill>
                    <a:schemeClr val="bg1"/>
                  </a:solidFill>
                </a:rPr>
                <a:t>(input)</a:t>
              </a:r>
            </a:p>
            <a:p>
              <a:pPr algn="ctr"/>
              <a:endParaRPr lang="en-US" dirty="0">
                <a:solidFill>
                  <a:schemeClr val="bg1"/>
                </a:solidFill>
              </a:endParaRPr>
            </a:p>
          </p:txBody>
        </p:sp>
      </p:grpSp>
      <p:sp>
        <p:nvSpPr>
          <p:cNvPr id="13" name="Rounded Rectangular Callout 12"/>
          <p:cNvSpPr/>
          <p:nvPr/>
        </p:nvSpPr>
        <p:spPr>
          <a:xfrm>
            <a:off x="1968398" y="4435786"/>
            <a:ext cx="6041571" cy="1246648"/>
          </a:xfrm>
          <a:prstGeom prst="wedgeRoundRectCallout">
            <a:avLst>
              <a:gd name="adj1" fmla="val -1739"/>
              <a:gd name="adj2" fmla="val -87600"/>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4" name="TextBox 13"/>
          <p:cNvSpPr txBox="1"/>
          <p:nvPr/>
        </p:nvSpPr>
        <p:spPr>
          <a:xfrm>
            <a:off x="1968398" y="4279549"/>
            <a:ext cx="6041571" cy="1508105"/>
          </a:xfrm>
          <a:prstGeom prst="rect">
            <a:avLst/>
          </a:prstGeom>
          <a:noFill/>
        </p:spPr>
        <p:txBody>
          <a:bodyPr wrap="square" rtlCol="0" anchor="ctr">
            <a:spAutoFit/>
          </a:bodyPr>
          <a:lstStyle/>
          <a:p>
            <a:pPr algn="ctr"/>
            <a:endParaRPr lang="en-US" sz="1200" dirty="0">
              <a:solidFill>
                <a:schemeClr val="bg1"/>
              </a:solidFill>
            </a:endParaRPr>
          </a:p>
          <a:p>
            <a:pPr algn="ctr"/>
            <a:r>
              <a:rPr lang="en-US" sz="4000" dirty="0">
                <a:solidFill>
                  <a:schemeClr val="bg1"/>
                </a:solidFill>
              </a:rPr>
              <a:t>assignment operator</a:t>
            </a:r>
          </a:p>
          <a:p>
            <a:pPr algn="ctr"/>
            <a:r>
              <a:rPr lang="en-US" sz="2800" dirty="0">
                <a:solidFill>
                  <a:schemeClr val="bg1"/>
                </a:solidFill>
              </a:rPr>
              <a:t>(“gets”)</a:t>
            </a:r>
            <a:endParaRPr lang="en-US" dirty="0">
              <a:solidFill>
                <a:schemeClr val="bg1"/>
              </a:solidFill>
            </a:endParaRPr>
          </a:p>
          <a:p>
            <a:pPr algn="ctr"/>
            <a:endParaRPr lang="en-US" sz="1200" dirty="0">
              <a:solidFill>
                <a:schemeClr val="bg1"/>
              </a:solidFill>
            </a:endParaRPr>
          </a:p>
        </p:txBody>
      </p:sp>
      <p:grpSp>
        <p:nvGrpSpPr>
          <p:cNvPr id="12" name="Group 11"/>
          <p:cNvGrpSpPr/>
          <p:nvPr/>
        </p:nvGrpSpPr>
        <p:grpSpPr>
          <a:xfrm>
            <a:off x="1968398" y="1876487"/>
            <a:ext cx="2365216" cy="1754326"/>
            <a:chOff x="1968398" y="1876487"/>
            <a:chExt cx="2365216" cy="1754326"/>
          </a:xfrm>
        </p:grpSpPr>
        <p:sp>
          <p:nvSpPr>
            <p:cNvPr id="16" name="Rounded Rectangular Callout 15"/>
            <p:cNvSpPr/>
            <p:nvPr/>
          </p:nvSpPr>
          <p:spPr>
            <a:xfrm>
              <a:off x="1968398" y="2135413"/>
              <a:ext cx="2365216" cy="1246649"/>
            </a:xfrm>
            <a:prstGeom prst="wedgeRoundRectCallout">
              <a:avLst>
                <a:gd name="adj1" fmla="val 1102"/>
                <a:gd name="adj2" fmla="val 72195"/>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7" name="TextBox 16"/>
            <p:cNvSpPr txBox="1"/>
            <p:nvPr/>
          </p:nvSpPr>
          <p:spPr>
            <a:xfrm>
              <a:off x="1968398" y="1876487"/>
              <a:ext cx="2365216" cy="1754326"/>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object</a:t>
              </a:r>
            </a:p>
            <a:p>
              <a:pPr algn="ctr"/>
              <a:r>
                <a:rPr lang="en-US" sz="2800" dirty="0">
                  <a:solidFill>
                    <a:schemeClr val="bg1"/>
                  </a:solidFill>
                </a:rPr>
                <a:t>(stores output)</a:t>
              </a:r>
              <a:endParaRPr lang="en-US" dirty="0">
                <a:solidFill>
                  <a:schemeClr val="bg1"/>
                </a:solidFill>
              </a:endParaRPr>
            </a:p>
            <a:p>
              <a:pPr algn="ctr"/>
              <a:endParaRPr lang="en-US" dirty="0">
                <a:solidFill>
                  <a:schemeClr val="bg1"/>
                </a:solidFill>
              </a:endParaRPr>
            </a:p>
          </p:txBody>
        </p:sp>
      </p:grpSp>
    </p:spTree>
    <p:extLst>
      <p:ext uri="{BB962C8B-B14F-4D97-AF65-F5344CB8AC3E}">
        <p14:creationId xmlns:p14="http://schemas.microsoft.com/office/powerpoint/2010/main" val="23030818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p:cNvGrpSpPr/>
          <p:nvPr/>
        </p:nvGrpSpPr>
        <p:grpSpPr>
          <a:xfrm>
            <a:off x="970156" y="3507699"/>
            <a:ext cx="10504449" cy="655320"/>
            <a:chOff x="2080825" y="3162925"/>
            <a:chExt cx="8240130" cy="655320"/>
          </a:xfrm>
        </p:grpSpPr>
        <p:sp>
          <p:nvSpPr>
            <p:cNvPr id="7" name="Rectangle 6"/>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2230953" y="3235065"/>
              <a:ext cx="8090002" cy="523220"/>
            </a:xfrm>
            <a:prstGeom prst="rect">
              <a:avLst/>
            </a:prstGeom>
            <a:noFill/>
          </p:spPr>
          <p:txBody>
            <a:bodyPr wrap="square" rtlCol="0">
              <a:spAutoFit/>
            </a:bodyPr>
            <a:lstStyle/>
            <a:p>
              <a:r>
                <a:rPr lang="en-US" sz="2800" dirty="0" err="1">
                  <a:solidFill>
                    <a:srgbClr val="0070C0"/>
                  </a:solidFill>
                  <a:latin typeface="Monaco" charset="0"/>
                  <a:ea typeface="Monaco" charset="0"/>
                  <a:cs typeface="Monaco" charset="0"/>
                </a:rPr>
                <a:t>covid_testing</a:t>
              </a:r>
              <a:r>
                <a:rPr lang="en-US" sz="2800" dirty="0">
                  <a:solidFill>
                    <a:srgbClr val="0070C0"/>
                  </a:solidFill>
                  <a:latin typeface="Monaco" charset="0"/>
                  <a:ea typeface="Monaco" charset="0"/>
                  <a:cs typeface="Monaco" charset="0"/>
                </a:rPr>
                <a:t> </a:t>
              </a:r>
              <a:r>
                <a:rPr lang="en-US" sz="2800" dirty="0">
                  <a:latin typeface="Monaco" charset="0"/>
                  <a:ea typeface="Monaco" charset="0"/>
                  <a:cs typeface="Monaco" charset="0"/>
                </a:rPr>
                <a:t>&lt;- </a:t>
              </a:r>
              <a:r>
                <a:rPr lang="en-US" sz="2800" b="1" dirty="0" err="1">
                  <a:latin typeface="Monaco" charset="0"/>
                  <a:ea typeface="Monaco" charset="0"/>
                  <a:cs typeface="Monaco" charset="0"/>
                </a:rPr>
                <a:t>read_csv</a:t>
              </a:r>
              <a:r>
                <a:rPr lang="en-US" sz="2800" dirty="0">
                  <a:latin typeface="Monaco" charset="0"/>
                  <a:ea typeface="Monaco" charset="0"/>
                  <a:cs typeface="Monaco" charset="0"/>
                </a:rPr>
                <a:t>(</a:t>
              </a:r>
              <a:r>
                <a:rPr lang="en-US" sz="2800" dirty="0">
                  <a:solidFill>
                    <a:srgbClr val="0070C0"/>
                  </a:solidFill>
                  <a:latin typeface="Monaco" charset="0"/>
                  <a:ea typeface="Monaco" charset="0"/>
                  <a:cs typeface="Monaco" charset="0"/>
                </a:rPr>
                <a:t>"</a:t>
              </a:r>
              <a:r>
                <a:rPr lang="en-US" sz="2800" dirty="0" err="1">
                  <a:solidFill>
                    <a:srgbClr val="0070C0"/>
                  </a:solidFill>
                  <a:latin typeface="Monaco" charset="0"/>
                  <a:ea typeface="Monaco" charset="0"/>
                  <a:cs typeface="Monaco" charset="0"/>
                </a:rPr>
                <a:t>covid_testing.csv</a:t>
              </a:r>
              <a:r>
                <a:rPr lang="en-US" sz="2800" dirty="0">
                  <a:solidFill>
                    <a:srgbClr val="0070C0"/>
                  </a:solidFill>
                  <a:latin typeface="Monaco" charset="0"/>
                  <a:ea typeface="Monaco" charset="0"/>
                  <a:cs typeface="Monaco" charset="0"/>
                </a:rPr>
                <a:t>"</a:t>
              </a:r>
              <a:r>
                <a:rPr lang="en-US" sz="2800" dirty="0">
                  <a:latin typeface="Monaco" charset="0"/>
                  <a:ea typeface="Monaco" charset="0"/>
                  <a:cs typeface="Monaco" charset="0"/>
                </a:rPr>
                <a:t>)</a:t>
              </a:r>
            </a:p>
          </p:txBody>
        </p:sp>
      </p:grpSp>
      <p:sp>
        <p:nvSpPr>
          <p:cNvPr id="13" name="Rectangle 12"/>
          <p:cNvSpPr/>
          <p:nvPr/>
        </p:nvSpPr>
        <p:spPr>
          <a:xfrm>
            <a:off x="3931458" y="740977"/>
            <a:ext cx="3871573" cy="830997"/>
          </a:xfrm>
          <a:prstGeom prst="rect">
            <a:avLst/>
          </a:prstGeom>
        </p:spPr>
        <p:txBody>
          <a:bodyPr wrap="none">
            <a:spAutoFit/>
          </a:bodyPr>
          <a:lstStyle/>
          <a:p>
            <a:r>
              <a:rPr lang="en-US" sz="4800" dirty="0" err="1">
                <a:latin typeface="Monaco" charset="0"/>
                <a:ea typeface="Monaco" charset="0"/>
                <a:cs typeface="Monaco" charset="0"/>
              </a:rPr>
              <a:t>read_csv</a:t>
            </a:r>
            <a:r>
              <a:rPr lang="en-US" sz="4800" dirty="0">
                <a:latin typeface="Monaco" charset="0"/>
                <a:ea typeface="Monaco" charset="0"/>
                <a:cs typeface="Monaco" charset="0"/>
              </a:rPr>
              <a:t>()</a:t>
            </a:r>
            <a:endParaRPr lang="en-US" sz="4800" dirty="0"/>
          </a:p>
        </p:txBody>
      </p:sp>
      <p:grpSp>
        <p:nvGrpSpPr>
          <p:cNvPr id="21" name="Group 20"/>
          <p:cNvGrpSpPr/>
          <p:nvPr/>
        </p:nvGrpSpPr>
        <p:grpSpPr>
          <a:xfrm>
            <a:off x="1844084" y="4723160"/>
            <a:ext cx="7156955" cy="1679292"/>
            <a:chOff x="1919035" y="4333415"/>
            <a:chExt cx="7156955" cy="1679292"/>
          </a:xfrm>
        </p:grpSpPr>
        <p:grpSp>
          <p:nvGrpSpPr>
            <p:cNvPr id="20" name="Group 19"/>
            <p:cNvGrpSpPr/>
            <p:nvPr/>
          </p:nvGrpSpPr>
          <p:grpSpPr>
            <a:xfrm>
              <a:off x="8064580" y="4722760"/>
              <a:ext cx="1011410" cy="1020522"/>
              <a:chOff x="8064580" y="4722760"/>
              <a:chExt cx="1011410" cy="1020522"/>
            </a:xfrm>
          </p:grpSpPr>
          <p:pic>
            <p:nvPicPr>
              <p:cNvPr id="14" name="Picture 13"/>
              <p:cNvPicPr>
                <a:picLocks noChangeAspect="1"/>
              </p:cNvPicPr>
              <p:nvPr/>
            </p:nvPicPr>
            <p:blipFill>
              <a:blip r:embed="rId3"/>
              <a:stretch>
                <a:fillRect/>
              </a:stretch>
            </p:blipFill>
            <p:spPr>
              <a:xfrm>
                <a:off x="8064580" y="4722760"/>
                <a:ext cx="1011410" cy="1020522"/>
              </a:xfrm>
              <a:prstGeom prst="rect">
                <a:avLst/>
              </a:prstGeom>
            </p:spPr>
          </p:pic>
          <p:sp>
            <p:nvSpPr>
              <p:cNvPr id="15" name="TextBox 14"/>
              <p:cNvSpPr txBox="1"/>
              <p:nvPr/>
            </p:nvSpPr>
            <p:spPr>
              <a:xfrm>
                <a:off x="8211401" y="4938830"/>
                <a:ext cx="687793" cy="523220"/>
              </a:xfrm>
              <a:prstGeom prst="rect">
                <a:avLst/>
              </a:prstGeom>
              <a:noFill/>
            </p:spPr>
            <p:txBody>
              <a:bodyPr wrap="square" rtlCol="0">
                <a:spAutoFit/>
              </a:bodyPr>
              <a:lstStyle/>
              <a:p>
                <a:pPr algn="ctr"/>
                <a:r>
                  <a:rPr lang="en-US" sz="2800" dirty="0">
                    <a:solidFill>
                      <a:schemeClr val="tx1">
                        <a:lumMod val="65000"/>
                        <a:lumOff val="35000"/>
                      </a:schemeClr>
                    </a:solidFill>
                  </a:rPr>
                  <a:t>csv</a:t>
                </a:r>
                <a:endParaRPr lang="en-US" sz="4000" dirty="0">
                  <a:solidFill>
                    <a:schemeClr val="tx1">
                      <a:lumMod val="65000"/>
                      <a:lumOff val="35000"/>
                    </a:schemeClr>
                  </a:solidFill>
                </a:endParaRPr>
              </a:p>
            </p:txBody>
          </p:sp>
        </p:grpSp>
        <p:pic>
          <p:nvPicPr>
            <p:cNvPr id="16" name="Picture 15"/>
            <p:cNvPicPr>
              <a:picLocks noChangeAspect="1"/>
            </p:cNvPicPr>
            <p:nvPr/>
          </p:nvPicPr>
          <p:blipFill rotWithShape="1">
            <a:blip r:embed="rId4"/>
            <a:srcRect r="3730"/>
            <a:stretch/>
          </p:blipFill>
          <p:spPr>
            <a:xfrm>
              <a:off x="1919035" y="4333415"/>
              <a:ext cx="2862828" cy="1679292"/>
            </a:xfrm>
            <a:prstGeom prst="rect">
              <a:avLst/>
            </a:prstGeom>
          </p:spPr>
        </p:pic>
        <p:pic>
          <p:nvPicPr>
            <p:cNvPr id="17" name="Picture 16"/>
            <p:cNvPicPr>
              <a:picLocks noChangeAspect="1"/>
            </p:cNvPicPr>
            <p:nvPr/>
          </p:nvPicPr>
          <p:blipFill rotWithShape="1">
            <a:blip r:embed="rId5"/>
            <a:srcRect l="-14832" t="-12825" b="1"/>
            <a:stretch/>
          </p:blipFill>
          <p:spPr>
            <a:xfrm rot="16200000" flipV="1">
              <a:off x="6128664" y="3676983"/>
              <a:ext cx="851328" cy="3221309"/>
            </a:xfrm>
            <a:prstGeom prst="rect">
              <a:avLst/>
            </a:prstGeom>
          </p:spPr>
        </p:pic>
      </p:grpSp>
      <p:grpSp>
        <p:nvGrpSpPr>
          <p:cNvPr id="34" name="Group 33"/>
          <p:cNvGrpSpPr/>
          <p:nvPr/>
        </p:nvGrpSpPr>
        <p:grpSpPr>
          <a:xfrm>
            <a:off x="2101853" y="1893260"/>
            <a:ext cx="7561101" cy="1508107"/>
            <a:chOff x="2101853" y="1893260"/>
            <a:chExt cx="7561101" cy="1508107"/>
          </a:xfrm>
        </p:grpSpPr>
        <p:sp>
          <p:nvSpPr>
            <p:cNvPr id="35" name="Rounded Rectangular Callout 34"/>
            <p:cNvSpPr/>
            <p:nvPr/>
          </p:nvSpPr>
          <p:spPr>
            <a:xfrm>
              <a:off x="2101853" y="2029080"/>
              <a:ext cx="2365216" cy="1246648"/>
            </a:xfrm>
            <a:prstGeom prst="wedgeRoundRectCallout">
              <a:avLst>
                <a:gd name="adj1" fmla="val -6901"/>
                <a:gd name="adj2" fmla="val 8082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6" name="TextBox 35"/>
            <p:cNvSpPr txBox="1"/>
            <p:nvPr/>
          </p:nvSpPr>
          <p:spPr>
            <a:xfrm>
              <a:off x="2101853" y="1893262"/>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data frame to read data into</a:t>
              </a:r>
            </a:p>
            <a:p>
              <a:pPr algn="ctr"/>
              <a:endParaRPr lang="en-US" dirty="0">
                <a:solidFill>
                  <a:schemeClr val="bg1"/>
                </a:solidFill>
              </a:endParaRPr>
            </a:p>
          </p:txBody>
        </p:sp>
        <p:sp>
          <p:nvSpPr>
            <p:cNvPr id="37" name="Rounded Rectangular Callout 36"/>
            <p:cNvSpPr/>
            <p:nvPr/>
          </p:nvSpPr>
          <p:spPr>
            <a:xfrm>
              <a:off x="7707086" y="2029080"/>
              <a:ext cx="1955868" cy="1246648"/>
            </a:xfrm>
            <a:prstGeom prst="wedgeRoundRectCallout">
              <a:avLst>
                <a:gd name="adj1" fmla="val -7610"/>
                <a:gd name="adj2" fmla="val 8082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8" name="TextBox 37"/>
            <p:cNvSpPr txBox="1"/>
            <p:nvPr/>
          </p:nvSpPr>
          <p:spPr>
            <a:xfrm>
              <a:off x="7707086" y="1893260"/>
              <a:ext cx="1955868"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name of </a:t>
              </a:r>
            </a:p>
            <a:p>
              <a:pPr algn="ctr"/>
              <a:r>
                <a:rPr lang="en-US" sz="2800" dirty="0">
                  <a:solidFill>
                    <a:schemeClr val="bg1"/>
                  </a:solidFill>
                </a:rPr>
                <a:t>CSV file</a:t>
              </a:r>
            </a:p>
            <a:p>
              <a:pPr algn="ctr"/>
              <a:endParaRPr lang="en-US" dirty="0">
                <a:solidFill>
                  <a:schemeClr val="bg1"/>
                </a:solidFill>
              </a:endParaRPr>
            </a:p>
          </p:txBody>
        </p:sp>
      </p:grpSp>
      <p:sp>
        <p:nvSpPr>
          <p:cNvPr id="2" name="Rectangle 1">
            <a:extLst>
              <a:ext uri="{FF2B5EF4-FFF2-40B4-BE49-F238E27FC236}">
                <a16:creationId xmlns:a16="http://schemas.microsoft.com/office/drawing/2014/main" id="{547DA6CC-6F0B-D443-ADEB-B3F275BC74B0}"/>
              </a:ext>
            </a:extLst>
          </p:cNvPr>
          <p:cNvSpPr/>
          <p:nvPr/>
        </p:nvSpPr>
        <p:spPr>
          <a:xfrm>
            <a:off x="2101853" y="4572151"/>
            <a:ext cx="2365216" cy="369332"/>
          </a:xfrm>
          <a:prstGeom prst="rect">
            <a:avLst/>
          </a:prstGeom>
        </p:spPr>
        <p:txBody>
          <a:bodyPr wrap="square">
            <a:spAutoFit/>
          </a:bodyPr>
          <a:lstStyle/>
          <a:p>
            <a:pPr algn="ctr"/>
            <a:r>
              <a:rPr lang="en-US" dirty="0" err="1">
                <a:solidFill>
                  <a:srgbClr val="0070C0"/>
                </a:solidFill>
                <a:latin typeface="Monaco" charset="0"/>
                <a:ea typeface="Monaco" charset="0"/>
                <a:cs typeface="Monaco" charset="0"/>
              </a:rPr>
              <a:t>covid_testing</a:t>
            </a:r>
            <a:endParaRPr lang="en-US" dirty="0"/>
          </a:p>
        </p:txBody>
      </p:sp>
      <p:sp>
        <p:nvSpPr>
          <p:cNvPr id="3" name="Rectangle 2">
            <a:extLst>
              <a:ext uri="{FF2B5EF4-FFF2-40B4-BE49-F238E27FC236}">
                <a16:creationId xmlns:a16="http://schemas.microsoft.com/office/drawing/2014/main" id="{053F46B6-D1E8-3F43-BD69-19558C2E937E}"/>
              </a:ext>
            </a:extLst>
          </p:cNvPr>
          <p:cNvSpPr/>
          <p:nvPr/>
        </p:nvSpPr>
        <p:spPr>
          <a:xfrm>
            <a:off x="7216218" y="4538494"/>
            <a:ext cx="2528256" cy="369332"/>
          </a:xfrm>
          <a:prstGeom prst="rect">
            <a:avLst/>
          </a:prstGeom>
        </p:spPr>
        <p:txBody>
          <a:bodyPr wrap="none">
            <a:spAutoFit/>
          </a:bodyPr>
          <a:lstStyle/>
          <a:p>
            <a:r>
              <a:rPr lang="en-US" dirty="0" err="1">
                <a:solidFill>
                  <a:srgbClr val="0070C0"/>
                </a:solidFill>
                <a:latin typeface="Monaco" charset="0"/>
              </a:rPr>
              <a:t>covid_testing.csv</a:t>
            </a:r>
            <a:endParaRPr lang="en-US" dirty="0"/>
          </a:p>
        </p:txBody>
      </p:sp>
    </p:spTree>
    <p:extLst>
      <p:ext uri="{BB962C8B-B14F-4D97-AF65-F5344CB8AC3E}">
        <p14:creationId xmlns:p14="http://schemas.microsoft.com/office/powerpoint/2010/main" val="24338842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E1AA3D-CC1E-C74E-A634-995E791A2433}"/>
              </a:ext>
            </a:extLst>
          </p:cNvPr>
          <p:cNvSpPr>
            <a:spLocks noGrp="1"/>
          </p:cNvSpPr>
          <p:nvPr>
            <p:ph type="title"/>
          </p:nvPr>
        </p:nvSpPr>
        <p:spPr>
          <a:xfrm>
            <a:off x="1024128" y="585216"/>
            <a:ext cx="9720072" cy="1499616"/>
          </a:xfrm>
        </p:spPr>
        <p:txBody>
          <a:bodyPr/>
          <a:lstStyle/>
          <a:p>
            <a:r>
              <a:rPr lang="en-US" dirty="0"/>
              <a:t>Your Turn #2</a:t>
            </a:r>
          </a:p>
        </p:txBody>
      </p:sp>
      <p:sp>
        <p:nvSpPr>
          <p:cNvPr id="3" name="Text Placeholder 2">
            <a:extLst>
              <a:ext uri="{FF2B5EF4-FFF2-40B4-BE49-F238E27FC236}">
                <a16:creationId xmlns:a16="http://schemas.microsoft.com/office/drawing/2014/main" id="{EE19BCF9-CEA1-7D4C-9B3A-71C9D9023AEA}"/>
              </a:ext>
            </a:extLst>
          </p:cNvPr>
          <p:cNvSpPr>
            <a:spLocks noGrp="1"/>
          </p:cNvSpPr>
          <p:nvPr>
            <p:ph type="body" sz="quarter" idx="13"/>
          </p:nvPr>
        </p:nvSpPr>
        <p:spPr>
          <a:xfrm>
            <a:off x="935665" y="1924493"/>
            <a:ext cx="9932963" cy="4933507"/>
          </a:xfrm>
        </p:spPr>
        <p:txBody>
          <a:bodyPr>
            <a:normAutofit/>
          </a:bodyPr>
          <a:lstStyle/>
          <a:p>
            <a:pPr marL="0" indent="0">
              <a:buNone/>
            </a:pPr>
            <a:r>
              <a:rPr lang="en-US" sz="2400" dirty="0"/>
              <a:t>(Run a code chunk and view the contents of the data frame. Answer some questions about it, e.g. how many rows, how many positives. This exercise should perhaps be inside an R Markdown document.)</a:t>
            </a:r>
          </a:p>
        </p:txBody>
      </p:sp>
    </p:spTree>
    <p:extLst>
      <p:ext uri="{BB962C8B-B14F-4D97-AF65-F5344CB8AC3E}">
        <p14:creationId xmlns:p14="http://schemas.microsoft.com/office/powerpoint/2010/main" val="392970823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E2864C1-603E-8842-AE96-D3526096E32C}"/>
              </a:ext>
            </a:extLst>
          </p:cNvPr>
          <p:cNvSpPr>
            <a:spLocks noGrp="1"/>
          </p:cNvSpPr>
          <p:nvPr>
            <p:ph idx="4294967295"/>
          </p:nvPr>
        </p:nvSpPr>
        <p:spPr>
          <a:xfrm>
            <a:off x="3033132" y="1830411"/>
            <a:ext cx="8773386" cy="4812436"/>
          </a:xfrm>
        </p:spPr>
        <p:txBody>
          <a:bodyPr>
            <a:normAutofit/>
          </a:bodyPr>
          <a:lstStyle/>
          <a:p>
            <a:pPr marL="0" indent="0">
              <a:buNone/>
            </a:pPr>
            <a:r>
              <a:rPr lang="en-US" sz="3200" b="1" dirty="0"/>
              <a:t>RStudio</a:t>
            </a:r>
            <a:r>
              <a:rPr lang="en-US" sz="3200" dirty="0"/>
              <a:t> is..</a:t>
            </a:r>
            <a:endParaRPr lang="en-US" sz="3200" b="1" dirty="0"/>
          </a:p>
          <a:p>
            <a:pPr marL="0" indent="0">
              <a:buNone/>
            </a:pPr>
            <a:endParaRPr lang="en-US" sz="3200" dirty="0"/>
          </a:p>
          <a:p>
            <a:pPr marL="0" indent="0">
              <a:buNone/>
            </a:pPr>
            <a:endParaRPr lang="en-US" sz="3200" dirty="0"/>
          </a:p>
          <a:p>
            <a:pPr marL="0" indent="0">
              <a:buNone/>
            </a:pPr>
            <a:r>
              <a:rPr lang="en-US" sz="3200" b="1" dirty="0"/>
              <a:t>R Markdown</a:t>
            </a:r>
            <a:r>
              <a:rPr lang="en-US" sz="3200" dirty="0"/>
              <a:t> …</a:t>
            </a:r>
            <a:endParaRPr lang="en-US" sz="3200" b="1" dirty="0"/>
          </a:p>
          <a:p>
            <a:pPr marL="0" indent="0">
              <a:buNone/>
            </a:pPr>
            <a:endParaRPr lang="en-US" sz="3200" dirty="0"/>
          </a:p>
          <a:p>
            <a:pPr marL="0" indent="0">
              <a:buNone/>
            </a:pPr>
            <a:r>
              <a:rPr lang="en-US" sz="3200" b="1" dirty="0"/>
              <a:t>R</a:t>
            </a:r>
            <a:r>
              <a:rPr lang="en-US" sz="3200" dirty="0"/>
              <a:t> …</a:t>
            </a:r>
            <a:endParaRPr lang="en-US" sz="3200" b="1" dirty="0"/>
          </a:p>
        </p:txBody>
      </p:sp>
      <p:sp>
        <p:nvSpPr>
          <p:cNvPr id="4" name="object 10">
            <a:extLst>
              <a:ext uri="{FF2B5EF4-FFF2-40B4-BE49-F238E27FC236}">
                <a16:creationId xmlns:a16="http://schemas.microsoft.com/office/drawing/2014/main" id="{76AF4A87-DBFF-1B44-A044-1B865727C039}"/>
              </a:ext>
            </a:extLst>
          </p:cNvPr>
          <p:cNvSpPr txBox="1"/>
          <p:nvPr/>
        </p:nvSpPr>
        <p:spPr>
          <a:xfrm>
            <a:off x="1765568" y="576094"/>
            <a:ext cx="9018175"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Recap</a:t>
            </a:r>
            <a:endParaRPr sz="4400" dirty="0">
              <a:latin typeface="Tw Cen MT" panose="020B0602020104020603" pitchFamily="34" charset="77"/>
              <a:cs typeface="Helvetica Neue"/>
            </a:endParaRPr>
          </a:p>
        </p:txBody>
      </p:sp>
      <p:pic>
        <p:nvPicPr>
          <p:cNvPr id="7" name="Google Shape;274;p40">
            <a:extLst>
              <a:ext uri="{FF2B5EF4-FFF2-40B4-BE49-F238E27FC236}">
                <a16:creationId xmlns:a16="http://schemas.microsoft.com/office/drawing/2014/main" id="{71630299-BC19-6B4F-806E-2BB3466C3AAC}"/>
              </a:ext>
            </a:extLst>
          </p:cNvPr>
          <p:cNvPicPr preferRelativeResize="0"/>
          <p:nvPr/>
        </p:nvPicPr>
        <p:blipFill rotWithShape="1">
          <a:blip r:embed="rId3">
            <a:alphaModFix/>
          </a:blip>
          <a:srcRect/>
          <a:stretch/>
        </p:blipFill>
        <p:spPr>
          <a:xfrm>
            <a:off x="909501" y="3429000"/>
            <a:ext cx="1030813" cy="1162082"/>
          </a:xfrm>
          <a:prstGeom prst="rect">
            <a:avLst/>
          </a:prstGeom>
          <a:noFill/>
          <a:ln>
            <a:noFill/>
          </a:ln>
        </p:spPr>
      </p:pic>
      <p:pic>
        <p:nvPicPr>
          <p:cNvPr id="8" name="Google Shape;244;p37">
            <a:extLst>
              <a:ext uri="{FF2B5EF4-FFF2-40B4-BE49-F238E27FC236}">
                <a16:creationId xmlns:a16="http://schemas.microsoft.com/office/drawing/2014/main" id="{D239430D-5ECC-6044-A5F7-12D9F1BDFCEC}"/>
              </a:ext>
            </a:extLst>
          </p:cNvPr>
          <p:cNvPicPr preferRelativeResize="0"/>
          <p:nvPr/>
        </p:nvPicPr>
        <p:blipFill rotWithShape="1">
          <a:blip r:embed="rId4">
            <a:alphaModFix/>
          </a:blip>
          <a:srcRect l="4217" t="4499" r="4107" b="3681"/>
          <a:stretch/>
        </p:blipFill>
        <p:spPr>
          <a:xfrm>
            <a:off x="952526" y="1830411"/>
            <a:ext cx="987788" cy="1147746"/>
          </a:xfrm>
          <a:prstGeom prst="rect">
            <a:avLst/>
          </a:prstGeom>
          <a:noFill/>
          <a:ln>
            <a:noFill/>
          </a:ln>
        </p:spPr>
      </p:pic>
      <p:pic>
        <p:nvPicPr>
          <p:cNvPr id="9" name="Google Shape;245;p37">
            <a:extLst>
              <a:ext uri="{FF2B5EF4-FFF2-40B4-BE49-F238E27FC236}">
                <a16:creationId xmlns:a16="http://schemas.microsoft.com/office/drawing/2014/main" id="{EFA6CF99-F7C5-0148-9862-2D719261208A}"/>
              </a:ext>
            </a:extLst>
          </p:cNvPr>
          <p:cNvPicPr preferRelativeResize="0"/>
          <p:nvPr/>
        </p:nvPicPr>
        <p:blipFill>
          <a:blip r:embed="rId5">
            <a:alphaModFix/>
          </a:blip>
          <a:stretch>
            <a:fillRect/>
          </a:stretch>
        </p:blipFill>
        <p:spPr>
          <a:xfrm>
            <a:off x="696453" y="5041925"/>
            <a:ext cx="1499714" cy="1162082"/>
          </a:xfrm>
          <a:prstGeom prst="rect">
            <a:avLst/>
          </a:prstGeom>
          <a:noFill/>
          <a:ln>
            <a:noFill/>
          </a:ln>
        </p:spPr>
      </p:pic>
    </p:spTree>
    <p:extLst>
      <p:ext uri="{BB962C8B-B14F-4D97-AF65-F5344CB8AC3E}">
        <p14:creationId xmlns:p14="http://schemas.microsoft.com/office/powerpoint/2010/main" val="2941336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502443" y="2752468"/>
            <a:ext cx="11187112" cy="1463040"/>
          </a:xfrm>
        </p:spPr>
        <p:txBody>
          <a:bodyPr/>
          <a:lstStyle/>
          <a:p>
            <a:r>
              <a:rPr lang="en-US" dirty="0">
                <a:latin typeface="+mn-lt"/>
              </a:rPr>
              <a:t>RStudio</a:t>
            </a:r>
          </a:p>
        </p:txBody>
      </p:sp>
    </p:spTree>
    <p:extLst>
      <p:ext uri="{BB962C8B-B14F-4D97-AF65-F5344CB8AC3E}">
        <p14:creationId xmlns:p14="http://schemas.microsoft.com/office/powerpoint/2010/main" val="28984633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502443" y="2752468"/>
            <a:ext cx="11187112" cy="1463040"/>
          </a:xfrm>
        </p:spPr>
        <p:txBody>
          <a:bodyPr/>
          <a:lstStyle/>
          <a:p>
            <a:r>
              <a:rPr lang="en-US" dirty="0">
                <a:latin typeface="+mn-lt"/>
              </a:rPr>
              <a:t>What else?</a:t>
            </a:r>
          </a:p>
        </p:txBody>
      </p:sp>
    </p:spTree>
    <p:extLst>
      <p:ext uri="{BB962C8B-B14F-4D97-AF65-F5344CB8AC3E}">
        <p14:creationId xmlns:p14="http://schemas.microsoft.com/office/powerpoint/2010/main" val="329711131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296650" y="1126273"/>
            <a:ext cx="9598699" cy="7772400"/>
            <a:chOff x="3422650" y="2278966"/>
            <a:chExt cx="5194301" cy="4051984"/>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10679" y="2377650"/>
              <a:ext cx="5024785" cy="3882788"/>
            </a:xfrm>
            <a:prstGeom prst="rect">
              <a:avLst/>
            </a:prstGeom>
          </p:spPr>
        </p:pic>
        <p:sp>
          <p:nvSpPr>
            <p:cNvPr id="3" name="Rectangle 2"/>
            <p:cNvSpPr/>
            <p:nvPr/>
          </p:nvSpPr>
          <p:spPr>
            <a:xfrm>
              <a:off x="3422650" y="2278966"/>
              <a:ext cx="5194301" cy="4051984"/>
            </a:xfrm>
            <a:prstGeom prst="rect">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13621663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13CB5572-CB3F-6B44-90E0-BD97F1DF461A}"/>
              </a:ext>
            </a:extLst>
          </p:cNvPr>
          <p:cNvGrpSpPr/>
          <p:nvPr/>
        </p:nvGrpSpPr>
        <p:grpSpPr>
          <a:xfrm>
            <a:off x="2104549" y="773396"/>
            <a:ext cx="7982902" cy="5311208"/>
            <a:chOff x="1961647" y="954196"/>
            <a:chExt cx="7982902" cy="5311208"/>
          </a:xfrm>
        </p:grpSpPr>
        <p:pic>
          <p:nvPicPr>
            <p:cNvPr id="7" name="Picture 6"/>
            <p:cNvPicPr>
              <a:picLocks noChangeAspect="1"/>
            </p:cNvPicPr>
            <p:nvPr/>
          </p:nvPicPr>
          <p:blipFill>
            <a:blip r:embed="rId3"/>
            <a:stretch>
              <a:fillRect/>
            </a:stretch>
          </p:blipFill>
          <p:spPr>
            <a:xfrm>
              <a:off x="1961647" y="954196"/>
              <a:ext cx="2616052" cy="3030176"/>
            </a:xfrm>
            <a:prstGeom prst="rect">
              <a:avLst/>
            </a:prstGeom>
          </p:spPr>
        </p:pic>
        <p:pic>
          <p:nvPicPr>
            <p:cNvPr id="2" name="Picture 1">
              <a:extLst>
                <a:ext uri="{FF2B5EF4-FFF2-40B4-BE49-F238E27FC236}">
                  <a16:creationId xmlns:a16="http://schemas.microsoft.com/office/drawing/2014/main" id="{585BB84F-CFAB-5A4C-9B24-D833FB1FB64C}"/>
                </a:ext>
              </a:extLst>
            </p:cNvPr>
            <p:cNvPicPr>
              <a:picLocks noChangeAspect="1"/>
            </p:cNvPicPr>
            <p:nvPr/>
          </p:nvPicPr>
          <p:blipFill>
            <a:blip r:embed="rId4"/>
            <a:stretch>
              <a:fillRect/>
            </a:stretch>
          </p:blipFill>
          <p:spPr>
            <a:xfrm>
              <a:off x="4641360" y="1011115"/>
              <a:ext cx="2616051" cy="3030101"/>
            </a:xfrm>
            <a:prstGeom prst="rect">
              <a:avLst/>
            </a:prstGeom>
          </p:spPr>
        </p:pic>
        <p:pic>
          <p:nvPicPr>
            <p:cNvPr id="9" name="Picture 8">
              <a:extLst>
                <a:ext uri="{FF2B5EF4-FFF2-40B4-BE49-F238E27FC236}">
                  <a16:creationId xmlns:a16="http://schemas.microsoft.com/office/drawing/2014/main" id="{5B0EA426-DA05-9347-B264-909BD1064483}"/>
                </a:ext>
              </a:extLst>
            </p:cNvPr>
            <p:cNvPicPr>
              <a:picLocks noChangeAspect="1"/>
            </p:cNvPicPr>
            <p:nvPr/>
          </p:nvPicPr>
          <p:blipFill>
            <a:blip r:embed="rId5"/>
            <a:stretch>
              <a:fillRect/>
            </a:stretch>
          </p:blipFill>
          <p:spPr>
            <a:xfrm>
              <a:off x="3317246" y="3320874"/>
              <a:ext cx="2542171" cy="2944529"/>
            </a:xfrm>
            <a:prstGeom prst="rect">
              <a:avLst/>
            </a:prstGeom>
          </p:spPr>
        </p:pic>
        <p:pic>
          <p:nvPicPr>
            <p:cNvPr id="10" name="Picture 9">
              <a:extLst>
                <a:ext uri="{FF2B5EF4-FFF2-40B4-BE49-F238E27FC236}">
                  <a16:creationId xmlns:a16="http://schemas.microsoft.com/office/drawing/2014/main" id="{38CA629C-9087-304E-8E24-880AF5637FBC}"/>
                </a:ext>
              </a:extLst>
            </p:cNvPr>
            <p:cNvPicPr>
              <a:picLocks noChangeAspect="1"/>
            </p:cNvPicPr>
            <p:nvPr/>
          </p:nvPicPr>
          <p:blipFill>
            <a:blip r:embed="rId6"/>
            <a:stretch>
              <a:fillRect/>
            </a:stretch>
          </p:blipFill>
          <p:spPr>
            <a:xfrm>
              <a:off x="6037819" y="3320875"/>
              <a:ext cx="2542171" cy="2944529"/>
            </a:xfrm>
            <a:prstGeom prst="rect">
              <a:avLst/>
            </a:prstGeom>
          </p:spPr>
        </p:pic>
        <p:pic>
          <p:nvPicPr>
            <p:cNvPr id="12" name="Picture 11">
              <a:extLst>
                <a:ext uri="{FF2B5EF4-FFF2-40B4-BE49-F238E27FC236}">
                  <a16:creationId xmlns:a16="http://schemas.microsoft.com/office/drawing/2014/main" id="{E4F4E879-7FD1-8E40-978E-4B5C8BE82D74}"/>
                </a:ext>
              </a:extLst>
            </p:cNvPr>
            <p:cNvPicPr>
              <a:picLocks noChangeAspect="1"/>
            </p:cNvPicPr>
            <p:nvPr/>
          </p:nvPicPr>
          <p:blipFill>
            <a:blip r:embed="rId7"/>
            <a:stretch>
              <a:fillRect/>
            </a:stretch>
          </p:blipFill>
          <p:spPr>
            <a:xfrm>
              <a:off x="7328498" y="1011115"/>
              <a:ext cx="2616051" cy="3030175"/>
            </a:xfrm>
            <a:prstGeom prst="rect">
              <a:avLst/>
            </a:prstGeom>
          </p:spPr>
        </p:pic>
      </p:grpSp>
    </p:spTree>
    <p:extLst>
      <p:ext uri="{BB962C8B-B14F-4D97-AF65-F5344CB8AC3E}">
        <p14:creationId xmlns:p14="http://schemas.microsoft.com/office/powerpoint/2010/main" val="39831725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5A74E57-4202-A146-B7B1-84A300EC4618}"/>
              </a:ext>
            </a:extLst>
          </p:cNvPr>
          <p:cNvSpPr/>
          <p:nvPr/>
        </p:nvSpPr>
        <p:spPr>
          <a:xfrm>
            <a:off x="8539913" y="6335877"/>
            <a:ext cx="3407087" cy="369332"/>
          </a:xfrm>
          <a:prstGeom prst="rect">
            <a:avLst/>
          </a:prstGeom>
        </p:spPr>
        <p:txBody>
          <a:bodyPr wrap="none">
            <a:spAutoFit/>
          </a:bodyPr>
          <a:lstStyle/>
          <a:p>
            <a:r>
              <a:rPr lang="en-US" dirty="0">
                <a:hlinkClick r:id="rId2"/>
              </a:rPr>
              <a:t>https://db.rstudio.com/databases/</a:t>
            </a:r>
            <a:endParaRPr lang="en-US" dirty="0"/>
          </a:p>
        </p:txBody>
      </p:sp>
      <p:grpSp>
        <p:nvGrpSpPr>
          <p:cNvPr id="7" name="Group 6">
            <a:extLst>
              <a:ext uri="{FF2B5EF4-FFF2-40B4-BE49-F238E27FC236}">
                <a16:creationId xmlns:a16="http://schemas.microsoft.com/office/drawing/2014/main" id="{2ABF701A-FEB4-AE4D-8F54-D1190D87AB30}"/>
              </a:ext>
            </a:extLst>
          </p:cNvPr>
          <p:cNvGrpSpPr/>
          <p:nvPr/>
        </p:nvGrpSpPr>
        <p:grpSpPr>
          <a:xfrm>
            <a:off x="393575" y="2028012"/>
            <a:ext cx="11404850" cy="3413050"/>
            <a:chOff x="1168437" y="1658680"/>
            <a:chExt cx="7034778" cy="2105249"/>
          </a:xfrm>
        </p:grpSpPr>
        <p:pic>
          <p:nvPicPr>
            <p:cNvPr id="2" name="Picture 1">
              <a:extLst>
                <a:ext uri="{FF2B5EF4-FFF2-40B4-BE49-F238E27FC236}">
                  <a16:creationId xmlns:a16="http://schemas.microsoft.com/office/drawing/2014/main" id="{97F9BF1C-D001-EA4D-B19A-3B61C6F475EF}"/>
                </a:ext>
              </a:extLst>
            </p:cNvPr>
            <p:cNvPicPr>
              <a:picLocks noChangeAspect="1"/>
            </p:cNvPicPr>
            <p:nvPr/>
          </p:nvPicPr>
          <p:blipFill rotWithShape="1">
            <a:blip r:embed="rId3"/>
            <a:srcRect t="43256" r="68138" b="26046"/>
            <a:stretch/>
          </p:blipFill>
          <p:spPr>
            <a:xfrm>
              <a:off x="1168437" y="1658681"/>
              <a:ext cx="2523460" cy="2105248"/>
            </a:xfrm>
            <a:prstGeom prst="rect">
              <a:avLst/>
            </a:prstGeom>
          </p:spPr>
        </p:pic>
        <p:pic>
          <p:nvPicPr>
            <p:cNvPr id="5" name="Picture 4">
              <a:extLst>
                <a:ext uri="{FF2B5EF4-FFF2-40B4-BE49-F238E27FC236}">
                  <a16:creationId xmlns:a16="http://schemas.microsoft.com/office/drawing/2014/main" id="{6A0A7B62-D8EE-F24F-B06E-D7B678E733AE}"/>
                </a:ext>
              </a:extLst>
            </p:cNvPr>
            <p:cNvPicPr>
              <a:picLocks noChangeAspect="1"/>
            </p:cNvPicPr>
            <p:nvPr/>
          </p:nvPicPr>
          <p:blipFill rotWithShape="1">
            <a:blip r:embed="rId3"/>
            <a:srcRect t="12558" r="68138" b="56744"/>
            <a:stretch/>
          </p:blipFill>
          <p:spPr>
            <a:xfrm>
              <a:off x="3333719" y="1658681"/>
              <a:ext cx="2523460" cy="2105247"/>
            </a:xfrm>
            <a:prstGeom prst="rect">
              <a:avLst/>
            </a:prstGeom>
          </p:spPr>
        </p:pic>
        <p:pic>
          <p:nvPicPr>
            <p:cNvPr id="6" name="Picture 5">
              <a:extLst>
                <a:ext uri="{FF2B5EF4-FFF2-40B4-BE49-F238E27FC236}">
                  <a16:creationId xmlns:a16="http://schemas.microsoft.com/office/drawing/2014/main" id="{3120B4C4-5AC7-EC4A-AD95-7A847E0BD6E9}"/>
                </a:ext>
              </a:extLst>
            </p:cNvPr>
            <p:cNvPicPr>
              <a:picLocks noChangeAspect="1"/>
            </p:cNvPicPr>
            <p:nvPr/>
          </p:nvPicPr>
          <p:blipFill rotWithShape="1">
            <a:blip r:embed="rId3"/>
            <a:srcRect t="72403" r="68138"/>
            <a:stretch/>
          </p:blipFill>
          <p:spPr>
            <a:xfrm>
              <a:off x="5679755" y="1658680"/>
              <a:ext cx="2523460" cy="1892595"/>
            </a:xfrm>
            <a:prstGeom prst="rect">
              <a:avLst/>
            </a:prstGeom>
          </p:spPr>
        </p:pic>
      </p:grpSp>
      <p:sp>
        <p:nvSpPr>
          <p:cNvPr id="8" name="object 10">
            <a:extLst>
              <a:ext uri="{FF2B5EF4-FFF2-40B4-BE49-F238E27FC236}">
                <a16:creationId xmlns:a16="http://schemas.microsoft.com/office/drawing/2014/main" id="{923D3902-660F-3747-9CDE-E1DE8E22C3AA}"/>
              </a:ext>
            </a:extLst>
          </p:cNvPr>
          <p:cNvSpPr txBox="1"/>
          <p:nvPr/>
        </p:nvSpPr>
        <p:spPr>
          <a:xfrm>
            <a:off x="1765568" y="576094"/>
            <a:ext cx="9018175"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Databases</a:t>
            </a:r>
            <a:endParaRPr sz="4400" dirty="0">
              <a:latin typeface="Tw Cen MT" panose="020B0602020104020603" pitchFamily="34" charset="77"/>
              <a:cs typeface="Helvetica Neue"/>
            </a:endParaRPr>
          </a:p>
        </p:txBody>
      </p:sp>
    </p:spTree>
    <p:extLst>
      <p:ext uri="{BB962C8B-B14F-4D97-AF65-F5344CB8AC3E}">
        <p14:creationId xmlns:p14="http://schemas.microsoft.com/office/powerpoint/2010/main" val="340730888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pic>
        <p:nvPicPr>
          <p:cNvPr id="274" name="Google Shape;274;p40"/>
          <p:cNvPicPr preferRelativeResize="0"/>
          <p:nvPr/>
        </p:nvPicPr>
        <p:blipFill rotWithShape="1">
          <a:blip r:embed="rId3">
            <a:alphaModFix/>
          </a:blip>
          <a:srcRect/>
          <a:stretch/>
        </p:blipFill>
        <p:spPr>
          <a:xfrm>
            <a:off x="4832105" y="2004169"/>
            <a:ext cx="2527767" cy="2849667"/>
          </a:xfrm>
          <a:prstGeom prst="rect">
            <a:avLst/>
          </a:prstGeom>
          <a:noFill/>
          <a:ln>
            <a:noFill/>
          </a:ln>
        </p:spPr>
      </p:pic>
      <p:pic>
        <p:nvPicPr>
          <p:cNvPr id="275" name="Google Shape;275;p40"/>
          <p:cNvPicPr preferRelativeResize="0"/>
          <p:nvPr/>
        </p:nvPicPr>
        <p:blipFill>
          <a:blip r:embed="rId4">
            <a:alphaModFix/>
          </a:blip>
          <a:stretch>
            <a:fillRect/>
          </a:stretch>
        </p:blipFill>
        <p:spPr>
          <a:xfrm>
            <a:off x="9608433" y="496299"/>
            <a:ext cx="1621032" cy="1621032"/>
          </a:xfrm>
          <a:prstGeom prst="rect">
            <a:avLst/>
          </a:prstGeom>
          <a:noFill/>
          <a:ln>
            <a:noFill/>
          </a:ln>
        </p:spPr>
      </p:pic>
      <p:pic>
        <p:nvPicPr>
          <p:cNvPr id="276" name="Google Shape;276;p40"/>
          <p:cNvPicPr preferRelativeResize="0"/>
          <p:nvPr/>
        </p:nvPicPr>
        <p:blipFill>
          <a:blip r:embed="rId5">
            <a:alphaModFix/>
          </a:blip>
          <a:stretch>
            <a:fillRect/>
          </a:stretch>
        </p:blipFill>
        <p:spPr>
          <a:xfrm>
            <a:off x="9608434" y="2690934"/>
            <a:ext cx="1521951" cy="1621033"/>
          </a:xfrm>
          <a:prstGeom prst="rect">
            <a:avLst/>
          </a:prstGeom>
          <a:noFill/>
          <a:ln>
            <a:noFill/>
          </a:ln>
        </p:spPr>
      </p:pic>
      <p:pic>
        <p:nvPicPr>
          <p:cNvPr id="277" name="Google Shape;277;p40"/>
          <p:cNvPicPr preferRelativeResize="0"/>
          <p:nvPr/>
        </p:nvPicPr>
        <p:blipFill>
          <a:blip r:embed="rId6">
            <a:alphaModFix/>
          </a:blip>
          <a:stretch>
            <a:fillRect/>
          </a:stretch>
        </p:blipFill>
        <p:spPr>
          <a:xfrm>
            <a:off x="9608434" y="4853834"/>
            <a:ext cx="1621033" cy="1621033"/>
          </a:xfrm>
          <a:prstGeom prst="rect">
            <a:avLst/>
          </a:prstGeom>
          <a:noFill/>
          <a:ln>
            <a:noFill/>
          </a:ln>
        </p:spPr>
      </p:pic>
      <p:pic>
        <p:nvPicPr>
          <p:cNvPr id="278" name="Google Shape;278;p40"/>
          <p:cNvPicPr preferRelativeResize="0"/>
          <p:nvPr/>
        </p:nvPicPr>
        <p:blipFill>
          <a:blip r:embed="rId7">
            <a:alphaModFix/>
          </a:blip>
          <a:stretch>
            <a:fillRect/>
          </a:stretch>
        </p:blipFill>
        <p:spPr>
          <a:xfrm>
            <a:off x="1225867" y="1026551"/>
            <a:ext cx="1914133" cy="1914133"/>
          </a:xfrm>
          <a:prstGeom prst="rect">
            <a:avLst/>
          </a:prstGeom>
          <a:noFill/>
          <a:ln>
            <a:noFill/>
          </a:ln>
        </p:spPr>
      </p:pic>
      <p:pic>
        <p:nvPicPr>
          <p:cNvPr id="279" name="Google Shape;279;p40"/>
          <p:cNvPicPr preferRelativeResize="0"/>
          <p:nvPr/>
        </p:nvPicPr>
        <p:blipFill>
          <a:blip r:embed="rId8">
            <a:alphaModFix/>
          </a:blip>
          <a:stretch>
            <a:fillRect/>
          </a:stretch>
        </p:blipFill>
        <p:spPr>
          <a:xfrm>
            <a:off x="444034" y="4071267"/>
            <a:ext cx="2979500" cy="2338300"/>
          </a:xfrm>
          <a:prstGeom prst="rect">
            <a:avLst/>
          </a:prstGeom>
          <a:noFill/>
          <a:ln>
            <a:noFill/>
          </a:ln>
        </p:spPr>
      </p:pic>
      <p:sp>
        <p:nvSpPr>
          <p:cNvPr id="280" name="Google Shape;280;p40"/>
          <p:cNvSpPr/>
          <p:nvPr/>
        </p:nvSpPr>
        <p:spPr>
          <a:xfrm>
            <a:off x="7723151" y="3174400"/>
            <a:ext cx="1522000" cy="509200"/>
          </a:xfrm>
          <a:prstGeom prst="rightArrow">
            <a:avLst>
              <a:gd name="adj1" fmla="val 50000"/>
              <a:gd name="adj2" fmla="val 50000"/>
            </a:avLst>
          </a:prstGeom>
          <a:solidFill>
            <a:schemeClr val="dk1"/>
          </a:solidFill>
          <a:ln>
            <a:noFill/>
          </a:ln>
          <a:effectLst>
            <a:outerShdw blurRad="57150" dist="19050" dir="5400000" algn="bl" rotWithShape="0">
              <a:srgbClr val="000000">
                <a:alpha val="50000"/>
              </a:srgbClr>
            </a:outerShdw>
          </a:effectLst>
        </p:spPr>
        <p:txBody>
          <a:bodyPr spcFirstLastPara="1" wrap="square" lIns="121900" tIns="121900" rIns="121900" bIns="121900" anchor="ctr" anchorCtr="0">
            <a:noAutofit/>
          </a:bodyPr>
          <a:lstStyle/>
          <a:p>
            <a:endParaRPr sz="2400"/>
          </a:p>
        </p:txBody>
      </p:sp>
      <p:sp>
        <p:nvSpPr>
          <p:cNvPr id="281" name="Google Shape;281;p40"/>
          <p:cNvSpPr/>
          <p:nvPr/>
        </p:nvSpPr>
        <p:spPr>
          <a:xfrm rot="-1774607">
            <a:off x="7504837" y="1984940"/>
            <a:ext cx="1521913" cy="509091"/>
          </a:xfrm>
          <a:prstGeom prst="rightArrow">
            <a:avLst>
              <a:gd name="adj1" fmla="val 50000"/>
              <a:gd name="adj2" fmla="val 50000"/>
            </a:avLst>
          </a:prstGeom>
          <a:solidFill>
            <a:schemeClr val="dk1"/>
          </a:solidFill>
          <a:ln>
            <a:noFill/>
          </a:ln>
          <a:effectLst>
            <a:outerShdw blurRad="57150" dist="19050" dir="5400000" algn="bl" rotWithShape="0">
              <a:srgbClr val="000000">
                <a:alpha val="50000"/>
              </a:srgbClr>
            </a:outerShdw>
          </a:effectLst>
        </p:spPr>
        <p:txBody>
          <a:bodyPr spcFirstLastPara="1" wrap="square" lIns="121900" tIns="121900" rIns="121900" bIns="121900" anchor="ctr" anchorCtr="0">
            <a:noAutofit/>
          </a:bodyPr>
          <a:lstStyle/>
          <a:p>
            <a:endParaRPr sz="2400"/>
          </a:p>
        </p:txBody>
      </p:sp>
      <p:sp>
        <p:nvSpPr>
          <p:cNvPr id="282" name="Google Shape;282;p40"/>
          <p:cNvSpPr/>
          <p:nvPr/>
        </p:nvSpPr>
        <p:spPr>
          <a:xfrm rot="1532074">
            <a:off x="7504863" y="4324583"/>
            <a:ext cx="1521845" cy="509008"/>
          </a:xfrm>
          <a:prstGeom prst="rightArrow">
            <a:avLst>
              <a:gd name="adj1" fmla="val 50000"/>
              <a:gd name="adj2" fmla="val 50000"/>
            </a:avLst>
          </a:prstGeom>
          <a:solidFill>
            <a:schemeClr val="dk1"/>
          </a:solidFill>
          <a:ln>
            <a:noFill/>
          </a:ln>
          <a:effectLst>
            <a:outerShdw blurRad="57150" dist="19050" dir="5400000" algn="bl" rotWithShape="0">
              <a:srgbClr val="000000">
                <a:alpha val="50000"/>
              </a:srgbClr>
            </a:outerShdw>
          </a:effectLst>
        </p:spPr>
        <p:txBody>
          <a:bodyPr spcFirstLastPara="1" wrap="square" lIns="121900" tIns="121900" rIns="121900" bIns="121900" anchor="ctr" anchorCtr="0">
            <a:noAutofit/>
          </a:bodyPr>
          <a:lstStyle/>
          <a:p>
            <a:endParaRPr sz="2400"/>
          </a:p>
        </p:txBody>
      </p:sp>
      <p:sp>
        <p:nvSpPr>
          <p:cNvPr id="283" name="Google Shape;283;p40"/>
          <p:cNvSpPr/>
          <p:nvPr/>
        </p:nvSpPr>
        <p:spPr>
          <a:xfrm rot="1244995" flipH="1">
            <a:off x="3225146" y="2068501"/>
            <a:ext cx="1521919" cy="509039"/>
          </a:xfrm>
          <a:prstGeom prst="rightArrow">
            <a:avLst>
              <a:gd name="adj1" fmla="val 50000"/>
              <a:gd name="adj2" fmla="val 50000"/>
            </a:avLst>
          </a:prstGeom>
          <a:solidFill>
            <a:schemeClr val="dk1"/>
          </a:solidFill>
          <a:ln>
            <a:noFill/>
          </a:ln>
          <a:effectLst>
            <a:outerShdw blurRad="57150" dist="19050" dir="5400000" algn="bl" rotWithShape="0">
              <a:srgbClr val="000000">
                <a:alpha val="50000"/>
              </a:srgbClr>
            </a:outerShdw>
          </a:effectLst>
        </p:spPr>
        <p:txBody>
          <a:bodyPr spcFirstLastPara="1" wrap="square" lIns="121900" tIns="121900" rIns="121900" bIns="121900" anchor="ctr" anchorCtr="0">
            <a:noAutofit/>
          </a:bodyPr>
          <a:lstStyle/>
          <a:p>
            <a:endParaRPr sz="2400"/>
          </a:p>
        </p:txBody>
      </p:sp>
      <p:sp>
        <p:nvSpPr>
          <p:cNvPr id="284" name="Google Shape;284;p40"/>
          <p:cNvSpPr/>
          <p:nvPr/>
        </p:nvSpPr>
        <p:spPr>
          <a:xfrm rot="-1190109" flipH="1">
            <a:off x="3225170" y="4324595"/>
            <a:ext cx="1521889" cy="509028"/>
          </a:xfrm>
          <a:prstGeom prst="rightArrow">
            <a:avLst>
              <a:gd name="adj1" fmla="val 50000"/>
              <a:gd name="adj2" fmla="val 50000"/>
            </a:avLst>
          </a:prstGeom>
          <a:solidFill>
            <a:schemeClr val="dk1"/>
          </a:solidFill>
          <a:ln>
            <a:noFill/>
          </a:ln>
          <a:effectLst>
            <a:outerShdw blurRad="57150" dist="19050" dir="5400000" algn="bl" rotWithShape="0">
              <a:srgbClr val="000000">
                <a:alpha val="50000"/>
              </a:srgbClr>
            </a:outerShdw>
          </a:effectLst>
        </p:spPr>
        <p:txBody>
          <a:bodyPr spcFirstLastPara="1" wrap="square" lIns="121900" tIns="121900" rIns="121900" bIns="121900" anchor="ctr" anchorCtr="0">
            <a:noAutofit/>
          </a:bodyPr>
          <a:lstStyle/>
          <a:p>
            <a:endParaRPr sz="2400"/>
          </a:p>
        </p:txBody>
      </p:sp>
    </p:spTree>
    <p:extLst>
      <p:ext uri="{BB962C8B-B14F-4D97-AF65-F5344CB8AC3E}">
        <p14:creationId xmlns:p14="http://schemas.microsoft.com/office/powerpoint/2010/main" val="889655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81"/>
                                        </p:tgtEl>
                                        <p:attrNameLst>
                                          <p:attrName>style.visibility</p:attrName>
                                        </p:attrNameLst>
                                      </p:cBhvr>
                                      <p:to>
                                        <p:strVal val="visible"/>
                                      </p:to>
                                    </p:set>
                                    <p:animEffect transition="in" filter="fade">
                                      <p:cBhvr>
                                        <p:cTn id="7" dur="500"/>
                                        <p:tgtEl>
                                          <p:spTgt spid="281"/>
                                        </p:tgtEl>
                                      </p:cBhvr>
                                    </p:animEffect>
                                  </p:childTnLst>
                                </p:cTn>
                              </p:par>
                              <p:par>
                                <p:cTn id="8" presetID="10" presetClass="entr" presetSubtype="0" fill="hold" nodeType="withEffect">
                                  <p:stCondLst>
                                    <p:cond delay="0"/>
                                  </p:stCondLst>
                                  <p:childTnLst>
                                    <p:set>
                                      <p:cBhvr>
                                        <p:cTn id="9" dur="1" fill="hold">
                                          <p:stCondLst>
                                            <p:cond delay="0"/>
                                          </p:stCondLst>
                                        </p:cTn>
                                        <p:tgtEl>
                                          <p:spTgt spid="275"/>
                                        </p:tgtEl>
                                        <p:attrNameLst>
                                          <p:attrName>style.visibility</p:attrName>
                                        </p:attrNameLst>
                                      </p:cBhvr>
                                      <p:to>
                                        <p:strVal val="visible"/>
                                      </p:to>
                                    </p:set>
                                    <p:animEffect transition="in" filter="fade">
                                      <p:cBhvr>
                                        <p:cTn id="10" dur="500"/>
                                        <p:tgtEl>
                                          <p:spTgt spid="27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80"/>
                                        </p:tgtEl>
                                        <p:attrNameLst>
                                          <p:attrName>style.visibility</p:attrName>
                                        </p:attrNameLst>
                                      </p:cBhvr>
                                      <p:to>
                                        <p:strVal val="visible"/>
                                      </p:to>
                                    </p:set>
                                    <p:animEffect transition="in" filter="fade">
                                      <p:cBhvr>
                                        <p:cTn id="15" dur="500"/>
                                        <p:tgtEl>
                                          <p:spTgt spid="280"/>
                                        </p:tgtEl>
                                      </p:cBhvr>
                                    </p:animEffect>
                                  </p:childTnLst>
                                </p:cTn>
                              </p:par>
                              <p:par>
                                <p:cTn id="16" presetID="10" presetClass="entr" presetSubtype="0" fill="hold" nodeType="withEffect">
                                  <p:stCondLst>
                                    <p:cond delay="0"/>
                                  </p:stCondLst>
                                  <p:childTnLst>
                                    <p:set>
                                      <p:cBhvr>
                                        <p:cTn id="17" dur="1" fill="hold">
                                          <p:stCondLst>
                                            <p:cond delay="0"/>
                                          </p:stCondLst>
                                        </p:cTn>
                                        <p:tgtEl>
                                          <p:spTgt spid="276"/>
                                        </p:tgtEl>
                                        <p:attrNameLst>
                                          <p:attrName>style.visibility</p:attrName>
                                        </p:attrNameLst>
                                      </p:cBhvr>
                                      <p:to>
                                        <p:strVal val="visible"/>
                                      </p:to>
                                    </p:set>
                                    <p:animEffect transition="in" filter="fade">
                                      <p:cBhvr>
                                        <p:cTn id="18" dur="500"/>
                                        <p:tgtEl>
                                          <p:spTgt spid="27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82"/>
                                        </p:tgtEl>
                                        <p:attrNameLst>
                                          <p:attrName>style.visibility</p:attrName>
                                        </p:attrNameLst>
                                      </p:cBhvr>
                                      <p:to>
                                        <p:strVal val="visible"/>
                                      </p:to>
                                    </p:set>
                                    <p:animEffect transition="in" filter="fade">
                                      <p:cBhvr>
                                        <p:cTn id="23" dur="500"/>
                                        <p:tgtEl>
                                          <p:spTgt spid="282"/>
                                        </p:tgtEl>
                                      </p:cBhvr>
                                    </p:animEffect>
                                  </p:childTnLst>
                                </p:cTn>
                              </p:par>
                              <p:par>
                                <p:cTn id="24" presetID="10" presetClass="entr" presetSubtype="0" fill="hold" nodeType="withEffect">
                                  <p:stCondLst>
                                    <p:cond delay="0"/>
                                  </p:stCondLst>
                                  <p:childTnLst>
                                    <p:set>
                                      <p:cBhvr>
                                        <p:cTn id="25" dur="1" fill="hold">
                                          <p:stCondLst>
                                            <p:cond delay="0"/>
                                          </p:stCondLst>
                                        </p:cTn>
                                        <p:tgtEl>
                                          <p:spTgt spid="277"/>
                                        </p:tgtEl>
                                        <p:attrNameLst>
                                          <p:attrName>style.visibility</p:attrName>
                                        </p:attrNameLst>
                                      </p:cBhvr>
                                      <p:to>
                                        <p:strVal val="visible"/>
                                      </p:to>
                                    </p:set>
                                    <p:animEffect transition="in" filter="fade">
                                      <p:cBhvr>
                                        <p:cTn id="26" dur="500"/>
                                        <p:tgtEl>
                                          <p:spTgt spid="277"/>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83"/>
                                        </p:tgtEl>
                                        <p:attrNameLst>
                                          <p:attrName>style.visibility</p:attrName>
                                        </p:attrNameLst>
                                      </p:cBhvr>
                                      <p:to>
                                        <p:strVal val="visible"/>
                                      </p:to>
                                    </p:set>
                                    <p:animEffect transition="in" filter="fade">
                                      <p:cBhvr>
                                        <p:cTn id="31" dur="500"/>
                                        <p:tgtEl>
                                          <p:spTgt spid="283"/>
                                        </p:tgtEl>
                                      </p:cBhvr>
                                    </p:animEffect>
                                  </p:childTnLst>
                                </p:cTn>
                              </p:par>
                              <p:par>
                                <p:cTn id="32" presetID="10" presetClass="entr" presetSubtype="0" fill="hold" nodeType="withEffect">
                                  <p:stCondLst>
                                    <p:cond delay="0"/>
                                  </p:stCondLst>
                                  <p:childTnLst>
                                    <p:set>
                                      <p:cBhvr>
                                        <p:cTn id="33" dur="1" fill="hold">
                                          <p:stCondLst>
                                            <p:cond delay="0"/>
                                          </p:stCondLst>
                                        </p:cTn>
                                        <p:tgtEl>
                                          <p:spTgt spid="278"/>
                                        </p:tgtEl>
                                        <p:attrNameLst>
                                          <p:attrName>style.visibility</p:attrName>
                                        </p:attrNameLst>
                                      </p:cBhvr>
                                      <p:to>
                                        <p:strVal val="visible"/>
                                      </p:to>
                                    </p:set>
                                    <p:animEffect transition="in" filter="fade">
                                      <p:cBhvr>
                                        <p:cTn id="34" dur="500"/>
                                        <p:tgtEl>
                                          <p:spTgt spid="278"/>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284"/>
                                        </p:tgtEl>
                                        <p:attrNameLst>
                                          <p:attrName>style.visibility</p:attrName>
                                        </p:attrNameLst>
                                      </p:cBhvr>
                                      <p:to>
                                        <p:strVal val="visible"/>
                                      </p:to>
                                    </p:set>
                                    <p:animEffect transition="in" filter="fade">
                                      <p:cBhvr>
                                        <p:cTn id="39" dur="500"/>
                                        <p:tgtEl>
                                          <p:spTgt spid="284"/>
                                        </p:tgtEl>
                                      </p:cBhvr>
                                    </p:animEffect>
                                  </p:childTnLst>
                                </p:cTn>
                              </p:par>
                              <p:par>
                                <p:cTn id="40" presetID="10" presetClass="entr" presetSubtype="0" fill="hold" nodeType="withEffect">
                                  <p:stCondLst>
                                    <p:cond delay="0"/>
                                  </p:stCondLst>
                                  <p:childTnLst>
                                    <p:set>
                                      <p:cBhvr>
                                        <p:cTn id="41" dur="1" fill="hold">
                                          <p:stCondLst>
                                            <p:cond delay="0"/>
                                          </p:stCondLst>
                                        </p:cTn>
                                        <p:tgtEl>
                                          <p:spTgt spid="279"/>
                                        </p:tgtEl>
                                        <p:attrNameLst>
                                          <p:attrName>style.visibility</p:attrName>
                                        </p:attrNameLst>
                                      </p:cBhvr>
                                      <p:to>
                                        <p:strVal val="visible"/>
                                      </p:to>
                                    </p:set>
                                    <p:animEffect transition="in" filter="fade">
                                      <p:cBhvr>
                                        <p:cTn id="42" dur="500"/>
                                        <p:tgtEl>
                                          <p:spTgt spid="2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0" grpId="0" animBg="1"/>
      <p:bldP spid="281" grpId="0" animBg="1"/>
      <p:bldP spid="282" grpId="0" animBg="1"/>
      <p:bldP spid="283" grpId="0" animBg="1"/>
      <p:bldP spid="284"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AE3D1E9-9C7F-A64A-9797-7CD3EC59B9B8}"/>
              </a:ext>
            </a:extLst>
          </p:cNvPr>
          <p:cNvPicPr>
            <a:picLocks noChangeAspect="1"/>
          </p:cNvPicPr>
          <p:nvPr/>
        </p:nvPicPr>
        <p:blipFill>
          <a:blip r:embed="rId3"/>
          <a:stretch>
            <a:fillRect/>
          </a:stretch>
        </p:blipFill>
        <p:spPr>
          <a:xfrm>
            <a:off x="1328627" y="2218329"/>
            <a:ext cx="3679308" cy="2572524"/>
          </a:xfrm>
          <a:prstGeom prst="rect">
            <a:avLst/>
          </a:prstGeom>
        </p:spPr>
      </p:pic>
      <p:sp>
        <p:nvSpPr>
          <p:cNvPr id="3" name="object 10">
            <a:extLst>
              <a:ext uri="{FF2B5EF4-FFF2-40B4-BE49-F238E27FC236}">
                <a16:creationId xmlns:a16="http://schemas.microsoft.com/office/drawing/2014/main" id="{BD7D0953-EB23-F642-81FD-B832066D7EBD}"/>
              </a:ext>
            </a:extLst>
          </p:cNvPr>
          <p:cNvSpPr txBox="1"/>
          <p:nvPr/>
        </p:nvSpPr>
        <p:spPr>
          <a:xfrm>
            <a:off x="-1" y="682728"/>
            <a:ext cx="12192001" cy="689291"/>
          </a:xfrm>
          <a:prstGeom prst="rect">
            <a:avLst/>
          </a:prstGeom>
        </p:spPr>
        <p:txBody>
          <a:bodyPr vert="horz" wrap="square" lIns="0" tIns="12065" rIns="0" bIns="0" rtlCol="0">
            <a:spAutoFit/>
          </a:bodyPr>
          <a:lstStyle/>
          <a:p>
            <a:pPr marL="12700" algn="ctr">
              <a:lnSpc>
                <a:spcPct val="100000"/>
              </a:lnSpc>
              <a:spcBef>
                <a:spcPts val="95"/>
              </a:spcBef>
            </a:pPr>
            <a:r>
              <a:rPr lang="en-US" sz="4400" dirty="0">
                <a:latin typeface="Tw Cen MT" panose="020B0602020104020603" pitchFamily="34" charset="77"/>
                <a:cs typeface="Helvetica Neue"/>
              </a:rPr>
              <a:t>R Interface to Python</a:t>
            </a:r>
            <a:endParaRPr sz="4400" dirty="0">
              <a:latin typeface="Tw Cen MT" panose="020B0602020104020603" pitchFamily="34" charset="77"/>
              <a:cs typeface="Helvetica Neue"/>
            </a:endParaRPr>
          </a:p>
        </p:txBody>
      </p:sp>
      <p:sp>
        <p:nvSpPr>
          <p:cNvPr id="4" name="Rectangle 3">
            <a:extLst>
              <a:ext uri="{FF2B5EF4-FFF2-40B4-BE49-F238E27FC236}">
                <a16:creationId xmlns:a16="http://schemas.microsoft.com/office/drawing/2014/main" id="{A113F6E6-EBA8-DB4C-9D53-386CCC99FB96}"/>
              </a:ext>
            </a:extLst>
          </p:cNvPr>
          <p:cNvSpPr/>
          <p:nvPr/>
        </p:nvSpPr>
        <p:spPr>
          <a:xfrm>
            <a:off x="6095999" y="2615609"/>
            <a:ext cx="4863067" cy="2083982"/>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3BE9EE84-9A6B-E241-9516-01277D0A3C19}"/>
              </a:ext>
            </a:extLst>
          </p:cNvPr>
          <p:cNvSpPr txBox="1"/>
          <p:nvPr/>
        </p:nvSpPr>
        <p:spPr>
          <a:xfrm>
            <a:off x="6262577" y="2785730"/>
            <a:ext cx="5212028" cy="1815882"/>
          </a:xfrm>
          <a:prstGeom prst="rect">
            <a:avLst/>
          </a:prstGeom>
          <a:noFill/>
        </p:spPr>
        <p:txBody>
          <a:bodyPr wrap="square" rtlCol="0">
            <a:spAutoFit/>
          </a:bodyPr>
          <a:lstStyle/>
          <a:p>
            <a:r>
              <a:rPr lang="en-US" sz="2800" dirty="0">
                <a:latin typeface="Monaco" charset="0"/>
                <a:ea typeface="Monaco" charset="0"/>
                <a:cs typeface="Monaco" charset="0"/>
              </a:rPr>
              <a:t>```{</a:t>
            </a:r>
            <a:r>
              <a:rPr lang="en-US" sz="2800" dirty="0">
                <a:solidFill>
                  <a:srgbClr val="0070C0"/>
                </a:solidFill>
                <a:latin typeface="Monaco" charset="0"/>
                <a:ea typeface="Monaco" charset="0"/>
                <a:cs typeface="Monaco" charset="0"/>
              </a:rPr>
              <a:t>python</a:t>
            </a:r>
            <a:r>
              <a:rPr lang="en-US" sz="2800" dirty="0">
                <a:latin typeface="Monaco" charset="0"/>
                <a:ea typeface="Monaco" charset="0"/>
                <a:cs typeface="Monaco" charset="0"/>
              </a:rPr>
              <a:t>}</a:t>
            </a:r>
          </a:p>
          <a:p>
            <a:r>
              <a:rPr lang="en-US" sz="2800" dirty="0">
                <a:solidFill>
                  <a:srgbClr val="0070C0"/>
                </a:solidFill>
                <a:latin typeface="Monaco" charset="0"/>
                <a:ea typeface="Monaco" charset="0"/>
                <a:cs typeface="Monaco" charset="0"/>
              </a:rPr>
              <a:t>import </a:t>
            </a:r>
            <a:r>
              <a:rPr lang="en-US" sz="2800" dirty="0">
                <a:latin typeface="Monaco" charset="0"/>
                <a:ea typeface="Monaco" charset="0"/>
                <a:cs typeface="Monaco" charset="0"/>
              </a:rPr>
              <a:t>pandas</a:t>
            </a:r>
          </a:p>
          <a:p>
            <a:r>
              <a:rPr lang="en-US" sz="2800" dirty="0" err="1">
                <a:latin typeface="Monaco" charset="0"/>
                <a:ea typeface="Monaco" charset="0"/>
                <a:cs typeface="Monaco" charset="0"/>
              </a:rPr>
              <a:t>covid_testing.info</a:t>
            </a:r>
            <a:r>
              <a:rPr lang="en-US" sz="2800" dirty="0">
                <a:latin typeface="Monaco" charset="0"/>
                <a:ea typeface="Monaco" charset="0"/>
                <a:cs typeface="Monaco" charset="0"/>
              </a:rPr>
              <a:t>()</a:t>
            </a:r>
          </a:p>
          <a:p>
            <a:r>
              <a:rPr lang="en-US" sz="2800" dirty="0">
                <a:latin typeface="Monaco" charset="0"/>
                <a:ea typeface="Monaco" charset="0"/>
                <a:cs typeface="Monaco" charset="0"/>
              </a:rPr>
              <a:t>```</a:t>
            </a:r>
          </a:p>
        </p:txBody>
      </p:sp>
    </p:spTree>
    <p:extLst>
      <p:ext uri="{BB962C8B-B14F-4D97-AF65-F5344CB8AC3E}">
        <p14:creationId xmlns:p14="http://schemas.microsoft.com/office/powerpoint/2010/main" val="12348860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loud 2">
            <a:extLst>
              <a:ext uri="{FF2B5EF4-FFF2-40B4-BE49-F238E27FC236}">
                <a16:creationId xmlns:a16="http://schemas.microsoft.com/office/drawing/2014/main" id="{51E1FE6F-60BE-D14A-8070-8A176633930D}"/>
              </a:ext>
            </a:extLst>
          </p:cNvPr>
          <p:cNvSpPr/>
          <p:nvPr/>
        </p:nvSpPr>
        <p:spPr>
          <a:xfrm>
            <a:off x="501377" y="2365513"/>
            <a:ext cx="1244283" cy="903793"/>
          </a:xfrm>
          <a:prstGeom prst="cloud">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2">
            <a:extLst>
              <a:ext uri="{FF2B5EF4-FFF2-40B4-BE49-F238E27FC236}">
                <a16:creationId xmlns:a16="http://schemas.microsoft.com/office/drawing/2014/main" id="{0682C463-3EE4-394B-8E43-C5F3A9654D35}"/>
              </a:ext>
            </a:extLst>
          </p:cNvPr>
          <p:cNvSpPr txBox="1">
            <a:spLocks/>
          </p:cNvSpPr>
          <p:nvPr/>
        </p:nvSpPr>
        <p:spPr>
          <a:xfrm>
            <a:off x="2049846" y="2286000"/>
            <a:ext cx="8915002" cy="4023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a:t>RStudio Cloud: An online hosted version of RStudio that we will use for these course sessions</a:t>
            </a:r>
          </a:p>
          <a:p>
            <a:pPr>
              <a:buFont typeface="Arial" panose="020B0604020202020204" pitchFamily="34" charset="0"/>
              <a:buChar char="•"/>
            </a:pPr>
            <a:endParaRPr lang="en-US" sz="3200" dirty="0"/>
          </a:p>
          <a:p>
            <a:pPr>
              <a:buFont typeface="Arial" panose="020B0604020202020204" pitchFamily="34" charset="0"/>
              <a:buChar char="•"/>
            </a:pPr>
            <a:r>
              <a:rPr lang="en-US" sz="3200" dirty="0"/>
              <a:t>RStudio Desktop:  A locally installed version of RStudio that you will use when you get home to continue your learning</a:t>
            </a:r>
            <a:endParaRPr lang="en-US" sz="2800" dirty="0"/>
          </a:p>
        </p:txBody>
      </p:sp>
      <p:sp>
        <p:nvSpPr>
          <p:cNvPr id="2" name="Title 1"/>
          <p:cNvSpPr>
            <a:spLocks noGrp="1"/>
          </p:cNvSpPr>
          <p:nvPr>
            <p:ph type="title"/>
          </p:nvPr>
        </p:nvSpPr>
        <p:spPr/>
        <p:txBody>
          <a:bodyPr/>
          <a:lstStyle/>
          <a:p>
            <a:r>
              <a:rPr lang="en-US" dirty="0"/>
              <a:t>RStudio:  In the Cloud… In Your Home</a:t>
            </a:r>
          </a:p>
        </p:txBody>
      </p:sp>
      <p:sp>
        <p:nvSpPr>
          <p:cNvPr id="7" name="TextBox 6">
            <a:extLst>
              <a:ext uri="{FF2B5EF4-FFF2-40B4-BE49-F238E27FC236}">
                <a16:creationId xmlns:a16="http://schemas.microsoft.com/office/drawing/2014/main" id="{EE9715E2-9D05-4D2A-B5C9-E7F2AB480748}"/>
              </a:ext>
            </a:extLst>
          </p:cNvPr>
          <p:cNvSpPr txBox="1"/>
          <p:nvPr/>
        </p:nvSpPr>
        <p:spPr>
          <a:xfrm>
            <a:off x="415757" y="6036089"/>
            <a:ext cx="11165413" cy="707886"/>
          </a:xfrm>
          <a:prstGeom prst="rect">
            <a:avLst/>
          </a:prstGeom>
          <a:noFill/>
        </p:spPr>
        <p:txBody>
          <a:bodyPr wrap="square" rtlCol="0">
            <a:spAutoFit/>
          </a:bodyPr>
          <a:lstStyle/>
          <a:p>
            <a:pPr algn="ctr"/>
            <a:r>
              <a:rPr lang="en-US" sz="2000" b="1" dirty="0"/>
              <a:t>Note: Use </a:t>
            </a:r>
            <a:r>
              <a:rPr lang="en-US" sz="2000" b="1" dirty="0" err="1"/>
              <a:t>Rstudio</a:t>
            </a:r>
            <a:r>
              <a:rPr lang="en-US" sz="2000" b="1" dirty="0"/>
              <a:t> Cloud only for this course. Do not upload protected health information to the cloud!</a:t>
            </a:r>
          </a:p>
        </p:txBody>
      </p:sp>
      <p:sp>
        <p:nvSpPr>
          <p:cNvPr id="4" name="Slide Number Placeholder 3">
            <a:extLst>
              <a:ext uri="{FF2B5EF4-FFF2-40B4-BE49-F238E27FC236}">
                <a16:creationId xmlns:a16="http://schemas.microsoft.com/office/drawing/2014/main" id="{D5B5F495-E423-7644-9CCA-18B5861370B5}"/>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4</a:t>
            </a:fld>
            <a:endParaRPr lang="en-US">
              <a:solidFill>
                <a:prstClr val="black">
                  <a:lumMod val="95000"/>
                  <a:lumOff val="5000"/>
                </a:prstClr>
              </a:solidFill>
            </a:endParaRPr>
          </a:p>
        </p:txBody>
      </p:sp>
      <p:pic>
        <p:nvPicPr>
          <p:cNvPr id="8" name="Picture 7" descr="Your Computer Monitor Could be Part of Antitrust Schem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1377" y="4297680"/>
            <a:ext cx="1656624" cy="1242468"/>
          </a:xfrm>
          <a:prstGeom prst="rect">
            <a:avLst/>
          </a:prstGeom>
        </p:spPr>
      </p:pic>
    </p:spTree>
    <p:extLst>
      <p:ext uri="{BB962C8B-B14F-4D97-AF65-F5344CB8AC3E}">
        <p14:creationId xmlns:p14="http://schemas.microsoft.com/office/powerpoint/2010/main" val="42320083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10">
            <a:extLst>
              <a:ext uri="{FF2B5EF4-FFF2-40B4-BE49-F238E27FC236}">
                <a16:creationId xmlns:a16="http://schemas.microsoft.com/office/drawing/2014/main" id="{3080700D-CDDC-6C40-8DA7-2502BCA46835}"/>
              </a:ext>
            </a:extLst>
          </p:cNvPr>
          <p:cNvSpPr txBox="1"/>
          <p:nvPr/>
        </p:nvSpPr>
        <p:spPr>
          <a:xfrm>
            <a:off x="-1" y="682728"/>
            <a:ext cx="12192001" cy="689291"/>
          </a:xfrm>
          <a:prstGeom prst="rect">
            <a:avLst/>
          </a:prstGeom>
        </p:spPr>
        <p:txBody>
          <a:bodyPr vert="horz" wrap="square" lIns="0" tIns="12065" rIns="0" bIns="0" rtlCol="0">
            <a:spAutoFit/>
          </a:bodyPr>
          <a:lstStyle/>
          <a:p>
            <a:pPr marL="12700" algn="ctr">
              <a:lnSpc>
                <a:spcPct val="100000"/>
              </a:lnSpc>
              <a:spcBef>
                <a:spcPts val="95"/>
              </a:spcBef>
            </a:pPr>
            <a:r>
              <a:rPr lang="en-US" sz="4400" dirty="0">
                <a:latin typeface="Tw Cen MT" panose="020B0602020104020603" pitchFamily="34" charset="77"/>
                <a:cs typeface="Helvetica Neue"/>
              </a:rPr>
              <a:t>RStudio on your computer or on the web</a:t>
            </a:r>
            <a:endParaRPr sz="4400" dirty="0">
              <a:latin typeface="Tw Cen MT" panose="020B0602020104020603" pitchFamily="34" charset="77"/>
              <a:cs typeface="Helvetica Neue"/>
            </a:endParaRPr>
          </a:p>
        </p:txBody>
      </p:sp>
      <p:grpSp>
        <p:nvGrpSpPr>
          <p:cNvPr id="10" name="Group 9">
            <a:extLst>
              <a:ext uri="{FF2B5EF4-FFF2-40B4-BE49-F238E27FC236}">
                <a16:creationId xmlns:a16="http://schemas.microsoft.com/office/drawing/2014/main" id="{41EE5480-B273-384E-A009-B7A2E3E9F21D}"/>
              </a:ext>
            </a:extLst>
          </p:cNvPr>
          <p:cNvGrpSpPr/>
          <p:nvPr/>
        </p:nvGrpSpPr>
        <p:grpSpPr>
          <a:xfrm>
            <a:off x="5982783" y="1486833"/>
            <a:ext cx="4537339" cy="4997888"/>
            <a:chOff x="1149962" y="1860112"/>
            <a:chExt cx="4537339" cy="4997888"/>
          </a:xfrm>
        </p:grpSpPr>
        <p:pic>
          <p:nvPicPr>
            <p:cNvPr id="4" name="Picture 3" descr="Your Computer Monitor Could be Part of Antitrust Scheme">
              <a:extLst>
                <a:ext uri="{FF2B5EF4-FFF2-40B4-BE49-F238E27FC236}">
                  <a16:creationId xmlns:a16="http://schemas.microsoft.com/office/drawing/2014/main" id="{E5B03A08-C135-4A48-AF28-DBCDB9DA06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9962" y="1860112"/>
              <a:ext cx="4537339" cy="3403004"/>
            </a:xfrm>
            <a:prstGeom prst="rect">
              <a:avLst/>
            </a:prstGeom>
          </p:spPr>
        </p:pic>
        <p:pic>
          <p:nvPicPr>
            <p:cNvPr id="5" name="Picture 4">
              <a:extLst>
                <a:ext uri="{FF2B5EF4-FFF2-40B4-BE49-F238E27FC236}">
                  <a16:creationId xmlns:a16="http://schemas.microsoft.com/office/drawing/2014/main" id="{C6C4C5B1-515A-9A4B-9E82-1DEC7DD10EA3}"/>
                </a:ext>
              </a:extLst>
            </p:cNvPr>
            <p:cNvPicPr>
              <a:picLocks noChangeAspect="1"/>
            </p:cNvPicPr>
            <p:nvPr/>
          </p:nvPicPr>
          <p:blipFill>
            <a:blip r:embed="rId4"/>
            <a:stretch>
              <a:fillRect/>
            </a:stretch>
          </p:blipFill>
          <p:spPr>
            <a:xfrm>
              <a:off x="2942381" y="2835791"/>
              <a:ext cx="952500" cy="952500"/>
            </a:xfrm>
            <a:prstGeom prst="rect">
              <a:avLst/>
            </a:prstGeom>
          </p:spPr>
        </p:pic>
        <p:sp>
          <p:nvSpPr>
            <p:cNvPr id="8" name="Google Shape;247;p37">
              <a:extLst>
                <a:ext uri="{FF2B5EF4-FFF2-40B4-BE49-F238E27FC236}">
                  <a16:creationId xmlns:a16="http://schemas.microsoft.com/office/drawing/2014/main" id="{61F20A73-DE7F-3342-8CBE-19B423ED53ED}"/>
                </a:ext>
              </a:extLst>
            </p:cNvPr>
            <p:cNvSpPr txBox="1"/>
            <p:nvPr/>
          </p:nvSpPr>
          <p:spPr>
            <a:xfrm>
              <a:off x="1683430" y="4986670"/>
              <a:ext cx="3717910" cy="1871330"/>
            </a:xfrm>
            <a:prstGeom prst="rect">
              <a:avLst/>
            </a:prstGeom>
            <a:noFill/>
            <a:ln>
              <a:noFill/>
            </a:ln>
          </p:spPr>
          <p:txBody>
            <a:bodyPr spcFirstLastPara="1" wrap="square" lIns="91433" tIns="45700" rIns="91433" bIns="45700" anchor="t" anchorCtr="0">
              <a:noAutofit/>
            </a:bodyPr>
            <a:lstStyle/>
            <a:p>
              <a:pPr algn="ctr">
                <a:lnSpc>
                  <a:spcPct val="90000"/>
                </a:lnSpc>
                <a:buClr>
                  <a:schemeClr val="dk1"/>
                </a:buClr>
                <a:buSzPts val="3300"/>
              </a:pPr>
              <a:r>
                <a:rPr lang="en" sz="3600" b="1" dirty="0">
                  <a:latin typeface="Tw Cen MT" panose="020B0602020104020603" pitchFamily="34" charset="77"/>
                  <a:ea typeface="Raleway"/>
                  <a:cs typeface="Raleway"/>
                  <a:sym typeface="Raleway"/>
                </a:rPr>
                <a:t>R</a:t>
              </a:r>
              <a:r>
                <a:rPr lang="en-US" sz="3600" b="1" dirty="0">
                  <a:latin typeface="Tw Cen MT" panose="020B0602020104020603" pitchFamily="34" charset="77"/>
                  <a:ea typeface="Raleway"/>
                  <a:cs typeface="Raleway"/>
                  <a:sym typeface="Raleway"/>
                </a:rPr>
                <a:t>Studio Desktop</a:t>
              </a:r>
              <a:endParaRPr sz="3600" b="1" dirty="0">
                <a:latin typeface="Tw Cen MT" panose="020B0602020104020603" pitchFamily="34" charset="77"/>
                <a:ea typeface="Raleway"/>
                <a:cs typeface="Raleway"/>
                <a:sym typeface="Raleway"/>
              </a:endParaRPr>
            </a:p>
            <a:p>
              <a:pPr algn="ctr">
                <a:lnSpc>
                  <a:spcPct val="90000"/>
                </a:lnSpc>
                <a:buClr>
                  <a:schemeClr val="dk1"/>
                </a:buClr>
                <a:buSzPts val="3300"/>
              </a:pPr>
              <a:r>
                <a:rPr lang="en-US" sz="3200" dirty="0">
                  <a:latin typeface="Tw Cen MT" panose="020B0602020104020603" pitchFamily="34" charset="77"/>
                  <a:ea typeface="Raleway"/>
                  <a:cs typeface="Raleway"/>
                  <a:sym typeface="Raleway"/>
                </a:rPr>
                <a:t>Installed locally on your computer</a:t>
              </a:r>
              <a:endParaRPr sz="3200" dirty="0">
                <a:latin typeface="Tw Cen MT" panose="020B0602020104020603" pitchFamily="34" charset="77"/>
                <a:ea typeface="Raleway"/>
                <a:cs typeface="Raleway"/>
                <a:sym typeface="Raleway"/>
              </a:endParaRPr>
            </a:p>
            <a:p>
              <a:pPr>
                <a:lnSpc>
                  <a:spcPct val="90000"/>
                </a:lnSpc>
                <a:buClr>
                  <a:schemeClr val="dk1"/>
                </a:buClr>
                <a:buSzPts val="3300"/>
              </a:pPr>
              <a:endParaRPr sz="3600" b="1" dirty="0">
                <a:latin typeface="Tw Cen MT" panose="020B0602020104020603" pitchFamily="34" charset="77"/>
                <a:ea typeface="Raleway"/>
                <a:cs typeface="Raleway"/>
                <a:sym typeface="Raleway"/>
              </a:endParaRPr>
            </a:p>
          </p:txBody>
        </p:sp>
      </p:grpSp>
      <p:grpSp>
        <p:nvGrpSpPr>
          <p:cNvPr id="11" name="Group 10">
            <a:extLst>
              <a:ext uri="{FF2B5EF4-FFF2-40B4-BE49-F238E27FC236}">
                <a16:creationId xmlns:a16="http://schemas.microsoft.com/office/drawing/2014/main" id="{7FF20E51-91FB-E24A-8BBF-FFA5B776B5B4}"/>
              </a:ext>
            </a:extLst>
          </p:cNvPr>
          <p:cNvGrpSpPr/>
          <p:nvPr/>
        </p:nvGrpSpPr>
        <p:grpSpPr>
          <a:xfrm>
            <a:off x="1485602" y="1888034"/>
            <a:ext cx="4003869" cy="4596687"/>
            <a:chOff x="6504701" y="2206024"/>
            <a:chExt cx="4003869" cy="4596687"/>
          </a:xfrm>
        </p:grpSpPr>
        <p:sp>
          <p:nvSpPr>
            <p:cNvPr id="3" name="Cloud 2">
              <a:extLst>
                <a:ext uri="{FF2B5EF4-FFF2-40B4-BE49-F238E27FC236}">
                  <a16:creationId xmlns:a16="http://schemas.microsoft.com/office/drawing/2014/main" id="{4262B153-EAFB-C246-8861-442D0CD2495B}"/>
                </a:ext>
              </a:extLst>
            </p:cNvPr>
            <p:cNvSpPr/>
            <p:nvPr/>
          </p:nvSpPr>
          <p:spPr>
            <a:xfrm>
              <a:off x="6504701" y="2206024"/>
              <a:ext cx="4003869" cy="2908236"/>
            </a:xfrm>
            <a:prstGeom prst="cloud">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0B1D7C3C-112D-314E-BB0F-23C6D813C492}"/>
                </a:ext>
              </a:extLst>
            </p:cNvPr>
            <p:cNvPicPr>
              <a:picLocks noChangeAspect="1"/>
            </p:cNvPicPr>
            <p:nvPr/>
          </p:nvPicPr>
          <p:blipFill>
            <a:blip r:embed="rId4"/>
            <a:stretch>
              <a:fillRect/>
            </a:stretch>
          </p:blipFill>
          <p:spPr>
            <a:xfrm>
              <a:off x="8030385" y="3085364"/>
              <a:ext cx="952500" cy="952500"/>
            </a:xfrm>
            <a:prstGeom prst="rect">
              <a:avLst/>
            </a:prstGeom>
          </p:spPr>
        </p:pic>
        <p:sp>
          <p:nvSpPr>
            <p:cNvPr id="9" name="Google Shape;247;p37">
              <a:extLst>
                <a:ext uri="{FF2B5EF4-FFF2-40B4-BE49-F238E27FC236}">
                  <a16:creationId xmlns:a16="http://schemas.microsoft.com/office/drawing/2014/main" id="{CB2368ED-BC81-0F48-B3DF-0A9FCA2EDDDC}"/>
                </a:ext>
              </a:extLst>
            </p:cNvPr>
            <p:cNvSpPr txBox="1"/>
            <p:nvPr/>
          </p:nvSpPr>
          <p:spPr>
            <a:xfrm>
              <a:off x="6790660" y="4931381"/>
              <a:ext cx="3717910" cy="1871330"/>
            </a:xfrm>
            <a:prstGeom prst="rect">
              <a:avLst/>
            </a:prstGeom>
            <a:noFill/>
            <a:ln>
              <a:noFill/>
            </a:ln>
          </p:spPr>
          <p:txBody>
            <a:bodyPr spcFirstLastPara="1" wrap="square" lIns="91433" tIns="45700" rIns="91433" bIns="45700" anchor="t" anchorCtr="0">
              <a:noAutofit/>
            </a:bodyPr>
            <a:lstStyle/>
            <a:p>
              <a:pPr algn="ctr">
                <a:lnSpc>
                  <a:spcPct val="90000"/>
                </a:lnSpc>
                <a:buClr>
                  <a:schemeClr val="dk1"/>
                </a:buClr>
                <a:buSzPts val="3300"/>
              </a:pPr>
              <a:r>
                <a:rPr lang="en" sz="3600" b="1" dirty="0">
                  <a:latin typeface="Tw Cen MT" panose="020B0602020104020603" pitchFamily="34" charset="77"/>
                  <a:ea typeface="Raleway"/>
                  <a:cs typeface="Raleway"/>
                  <a:sym typeface="Raleway"/>
                </a:rPr>
                <a:t>R</a:t>
              </a:r>
              <a:r>
                <a:rPr lang="en-US" sz="3600" b="1" dirty="0">
                  <a:latin typeface="Tw Cen MT" panose="020B0602020104020603" pitchFamily="34" charset="77"/>
                  <a:ea typeface="Raleway"/>
                  <a:cs typeface="Raleway"/>
                  <a:sym typeface="Raleway"/>
                </a:rPr>
                <a:t>Studio Server</a:t>
              </a:r>
              <a:endParaRPr sz="3600" b="1" dirty="0">
                <a:latin typeface="Tw Cen MT" panose="020B0602020104020603" pitchFamily="34" charset="77"/>
                <a:ea typeface="Raleway"/>
                <a:cs typeface="Raleway"/>
                <a:sym typeface="Raleway"/>
              </a:endParaRPr>
            </a:p>
            <a:p>
              <a:pPr algn="ctr">
                <a:lnSpc>
                  <a:spcPct val="90000"/>
                </a:lnSpc>
                <a:buClr>
                  <a:schemeClr val="dk1"/>
                </a:buClr>
                <a:buSzPts val="3300"/>
              </a:pPr>
              <a:r>
                <a:rPr lang="en-US" sz="3200" dirty="0">
                  <a:latin typeface="Tw Cen MT" panose="020B0602020104020603" pitchFamily="34" charset="77"/>
                  <a:ea typeface="Raleway"/>
                  <a:cs typeface="Raleway"/>
                  <a:sym typeface="Raleway"/>
                </a:rPr>
                <a:t>Hosted on a server </a:t>
              </a:r>
            </a:p>
            <a:p>
              <a:pPr algn="ctr">
                <a:lnSpc>
                  <a:spcPct val="90000"/>
                </a:lnSpc>
                <a:buClr>
                  <a:schemeClr val="dk1"/>
                </a:buClr>
                <a:buSzPts val="3300"/>
              </a:pPr>
              <a:r>
                <a:rPr lang="en-US" sz="3200" dirty="0">
                  <a:latin typeface="Tw Cen MT" panose="020B0602020104020603" pitchFamily="34" charset="77"/>
                  <a:ea typeface="Raleway"/>
                  <a:cs typeface="Raleway"/>
                  <a:sym typeface="Raleway"/>
                </a:rPr>
                <a:t>(in the cloud)</a:t>
              </a:r>
              <a:endParaRPr sz="3600" b="1" dirty="0">
                <a:latin typeface="Tw Cen MT" panose="020B0602020104020603" pitchFamily="34" charset="77"/>
                <a:ea typeface="Raleway"/>
                <a:cs typeface="Raleway"/>
                <a:sym typeface="Raleway"/>
              </a:endParaRPr>
            </a:p>
          </p:txBody>
        </p:sp>
      </p:grpSp>
    </p:spTree>
    <p:extLst>
      <p:ext uri="{BB962C8B-B14F-4D97-AF65-F5344CB8AC3E}">
        <p14:creationId xmlns:p14="http://schemas.microsoft.com/office/powerpoint/2010/main" val="35197822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3"/>
          <a:srcRect t="10738"/>
          <a:stretch/>
        </p:blipFill>
        <p:spPr>
          <a:xfrm>
            <a:off x="291182" y="187036"/>
            <a:ext cx="11388238" cy="6244975"/>
          </a:xfrm>
          <a:prstGeom prst="rect">
            <a:avLst/>
          </a:prstGeom>
        </p:spPr>
      </p:pic>
      <p:sp>
        <p:nvSpPr>
          <p:cNvPr id="4" name="Rectangle 3">
            <a:extLst>
              <a:ext uri="{FF2B5EF4-FFF2-40B4-BE49-F238E27FC236}">
                <a16:creationId xmlns:a16="http://schemas.microsoft.com/office/drawing/2014/main" id="{5855CDCA-B920-B342-96D3-DDCB3EB06E56}"/>
              </a:ext>
            </a:extLst>
          </p:cNvPr>
          <p:cNvSpPr/>
          <p:nvPr/>
        </p:nvSpPr>
        <p:spPr>
          <a:xfrm>
            <a:off x="396579" y="3020291"/>
            <a:ext cx="6097211" cy="3411720"/>
          </a:xfrm>
          <a:prstGeom prst="rect">
            <a:avLst/>
          </a:prstGeom>
          <a:noFill/>
          <a:ln w="6350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 name="Rectangle 5">
            <a:extLst>
              <a:ext uri="{FF2B5EF4-FFF2-40B4-BE49-F238E27FC236}">
                <a16:creationId xmlns:a16="http://schemas.microsoft.com/office/drawing/2014/main" id="{09E595FA-CCA8-5A42-8B4F-72D0B57A81D9}"/>
              </a:ext>
            </a:extLst>
          </p:cNvPr>
          <p:cNvSpPr/>
          <p:nvPr/>
        </p:nvSpPr>
        <p:spPr>
          <a:xfrm>
            <a:off x="6493789" y="2615513"/>
            <a:ext cx="5137102" cy="3816498"/>
          </a:xfrm>
          <a:prstGeom prst="rect">
            <a:avLst/>
          </a:prstGeom>
          <a:noFill/>
          <a:ln w="6350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 name="Rectangle 7">
            <a:extLst>
              <a:ext uri="{FF2B5EF4-FFF2-40B4-BE49-F238E27FC236}">
                <a16:creationId xmlns:a16="http://schemas.microsoft.com/office/drawing/2014/main" id="{0693BC2A-8DB9-024F-ADB3-7DB912FA585F}"/>
              </a:ext>
            </a:extLst>
          </p:cNvPr>
          <p:cNvSpPr/>
          <p:nvPr/>
        </p:nvSpPr>
        <p:spPr>
          <a:xfrm>
            <a:off x="6493790" y="697424"/>
            <a:ext cx="5137101" cy="1894796"/>
          </a:xfrm>
          <a:prstGeom prst="rect">
            <a:avLst/>
          </a:prstGeom>
          <a:noFill/>
          <a:ln w="6350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9" name="TextBox 8">
            <a:extLst>
              <a:ext uri="{FF2B5EF4-FFF2-40B4-BE49-F238E27FC236}">
                <a16:creationId xmlns:a16="http://schemas.microsoft.com/office/drawing/2014/main" id="{21A95929-CDC1-7C4C-88AD-CBD05B7648C5}"/>
              </a:ext>
            </a:extLst>
          </p:cNvPr>
          <p:cNvSpPr txBox="1"/>
          <p:nvPr/>
        </p:nvSpPr>
        <p:spPr>
          <a:xfrm>
            <a:off x="496532" y="5891904"/>
            <a:ext cx="2113210" cy="584775"/>
          </a:xfrm>
          <a:prstGeom prst="rect">
            <a:avLst/>
          </a:prstGeom>
          <a:noFill/>
        </p:spPr>
        <p:txBody>
          <a:bodyPr wrap="square" rtlCol="0">
            <a:spAutoFit/>
          </a:bodyPr>
          <a:lstStyle/>
          <a:p>
            <a:r>
              <a:rPr lang="en-US" sz="3200" dirty="0">
                <a:solidFill>
                  <a:schemeClr val="accent6"/>
                </a:solidFill>
              </a:rPr>
              <a:t>CONSOLE</a:t>
            </a:r>
          </a:p>
        </p:txBody>
      </p:sp>
      <p:sp>
        <p:nvSpPr>
          <p:cNvPr id="10" name="TextBox 9">
            <a:extLst>
              <a:ext uri="{FF2B5EF4-FFF2-40B4-BE49-F238E27FC236}">
                <a16:creationId xmlns:a16="http://schemas.microsoft.com/office/drawing/2014/main" id="{AA8C9138-736A-3446-87CE-C3B74843B5C1}"/>
              </a:ext>
            </a:extLst>
          </p:cNvPr>
          <p:cNvSpPr txBox="1"/>
          <p:nvPr/>
        </p:nvSpPr>
        <p:spPr>
          <a:xfrm>
            <a:off x="6510309" y="5847236"/>
            <a:ext cx="2113210" cy="584775"/>
          </a:xfrm>
          <a:prstGeom prst="rect">
            <a:avLst/>
          </a:prstGeom>
          <a:noFill/>
        </p:spPr>
        <p:txBody>
          <a:bodyPr wrap="square" rtlCol="0">
            <a:spAutoFit/>
          </a:bodyPr>
          <a:lstStyle/>
          <a:p>
            <a:r>
              <a:rPr lang="en-US" sz="3200" dirty="0">
                <a:solidFill>
                  <a:schemeClr val="accent6"/>
                </a:solidFill>
              </a:rPr>
              <a:t>MISC</a:t>
            </a:r>
          </a:p>
        </p:txBody>
      </p:sp>
      <p:sp>
        <p:nvSpPr>
          <p:cNvPr id="11" name="TextBox 10">
            <a:extLst>
              <a:ext uri="{FF2B5EF4-FFF2-40B4-BE49-F238E27FC236}">
                <a16:creationId xmlns:a16="http://schemas.microsoft.com/office/drawing/2014/main" id="{352F4912-042A-2046-BF7C-2EDB1C86323E}"/>
              </a:ext>
            </a:extLst>
          </p:cNvPr>
          <p:cNvSpPr txBox="1"/>
          <p:nvPr/>
        </p:nvSpPr>
        <p:spPr>
          <a:xfrm>
            <a:off x="6510308" y="2035497"/>
            <a:ext cx="3333407" cy="584775"/>
          </a:xfrm>
          <a:prstGeom prst="rect">
            <a:avLst/>
          </a:prstGeom>
          <a:noFill/>
        </p:spPr>
        <p:txBody>
          <a:bodyPr wrap="square" rtlCol="0">
            <a:spAutoFit/>
          </a:bodyPr>
          <a:lstStyle/>
          <a:p>
            <a:r>
              <a:rPr lang="en-US" sz="3200" dirty="0">
                <a:solidFill>
                  <a:schemeClr val="accent6"/>
                </a:solidFill>
              </a:rPr>
              <a:t>ENVIRONMENT</a:t>
            </a:r>
          </a:p>
        </p:txBody>
      </p:sp>
      <p:sp>
        <p:nvSpPr>
          <p:cNvPr id="5" name="Slide Number Placeholder 4">
            <a:extLst>
              <a:ext uri="{FF2B5EF4-FFF2-40B4-BE49-F238E27FC236}">
                <a16:creationId xmlns:a16="http://schemas.microsoft.com/office/drawing/2014/main" id="{04FD3CE7-7F89-F04D-A2AA-7351A30C151C}"/>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6</a:t>
            </a:fld>
            <a:endParaRPr lang="en-US">
              <a:solidFill>
                <a:prstClr val="black">
                  <a:lumMod val="95000"/>
                  <a:lumOff val="5000"/>
                </a:prstClr>
              </a:solidFill>
            </a:endParaRPr>
          </a:p>
        </p:txBody>
      </p:sp>
      <p:sp>
        <p:nvSpPr>
          <p:cNvPr id="13" name="Rectangle 12">
            <a:extLst>
              <a:ext uri="{FF2B5EF4-FFF2-40B4-BE49-F238E27FC236}">
                <a16:creationId xmlns:a16="http://schemas.microsoft.com/office/drawing/2014/main" id="{5855CDCA-B920-B342-96D3-DDCB3EB06E56}"/>
              </a:ext>
            </a:extLst>
          </p:cNvPr>
          <p:cNvSpPr/>
          <p:nvPr/>
        </p:nvSpPr>
        <p:spPr>
          <a:xfrm>
            <a:off x="388318" y="697423"/>
            <a:ext cx="6097211" cy="2322867"/>
          </a:xfrm>
          <a:prstGeom prst="rect">
            <a:avLst/>
          </a:prstGeom>
          <a:noFill/>
          <a:ln w="6350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4" name="TextBox 13">
            <a:extLst>
              <a:ext uri="{FF2B5EF4-FFF2-40B4-BE49-F238E27FC236}">
                <a16:creationId xmlns:a16="http://schemas.microsoft.com/office/drawing/2014/main" id="{352F4912-042A-2046-BF7C-2EDB1C86323E}"/>
              </a:ext>
            </a:extLst>
          </p:cNvPr>
          <p:cNvSpPr txBox="1"/>
          <p:nvPr/>
        </p:nvSpPr>
        <p:spPr>
          <a:xfrm>
            <a:off x="496532" y="2513868"/>
            <a:ext cx="3333407" cy="584775"/>
          </a:xfrm>
          <a:prstGeom prst="rect">
            <a:avLst/>
          </a:prstGeom>
          <a:noFill/>
        </p:spPr>
        <p:txBody>
          <a:bodyPr wrap="square" rtlCol="0">
            <a:spAutoFit/>
          </a:bodyPr>
          <a:lstStyle/>
          <a:p>
            <a:r>
              <a:rPr lang="en-US" sz="3200" dirty="0">
                <a:solidFill>
                  <a:schemeClr val="accent6"/>
                </a:solidFill>
              </a:rPr>
              <a:t>EDITOR </a:t>
            </a:r>
          </a:p>
        </p:txBody>
      </p:sp>
    </p:spTree>
    <p:extLst>
      <p:ext uri="{BB962C8B-B14F-4D97-AF65-F5344CB8AC3E}">
        <p14:creationId xmlns:p14="http://schemas.microsoft.com/office/powerpoint/2010/main" val="18985643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E1AA3D-CC1E-C74E-A634-995E791A2433}"/>
              </a:ext>
            </a:extLst>
          </p:cNvPr>
          <p:cNvSpPr>
            <a:spLocks noGrp="1"/>
          </p:cNvSpPr>
          <p:nvPr>
            <p:ph type="title"/>
          </p:nvPr>
        </p:nvSpPr>
        <p:spPr>
          <a:xfrm>
            <a:off x="1024128" y="585216"/>
            <a:ext cx="9720072" cy="1499616"/>
          </a:xfrm>
        </p:spPr>
        <p:txBody>
          <a:bodyPr/>
          <a:lstStyle/>
          <a:p>
            <a:r>
              <a:rPr lang="en-US" dirty="0"/>
              <a:t>Your Turn #1</a:t>
            </a:r>
          </a:p>
        </p:txBody>
      </p:sp>
      <p:sp>
        <p:nvSpPr>
          <p:cNvPr id="3" name="Text Placeholder 2">
            <a:extLst>
              <a:ext uri="{FF2B5EF4-FFF2-40B4-BE49-F238E27FC236}">
                <a16:creationId xmlns:a16="http://schemas.microsoft.com/office/drawing/2014/main" id="{EE19BCF9-CEA1-7D4C-9B3A-71C9D9023AEA}"/>
              </a:ext>
            </a:extLst>
          </p:cNvPr>
          <p:cNvSpPr>
            <a:spLocks noGrp="1"/>
          </p:cNvSpPr>
          <p:nvPr>
            <p:ph type="body" sz="quarter" idx="13"/>
          </p:nvPr>
        </p:nvSpPr>
        <p:spPr>
          <a:xfrm>
            <a:off x="935665" y="1924493"/>
            <a:ext cx="9932963" cy="4933507"/>
          </a:xfrm>
        </p:spPr>
        <p:txBody>
          <a:bodyPr>
            <a:normAutofit/>
          </a:bodyPr>
          <a:lstStyle/>
          <a:p>
            <a:pPr marL="0" indent="0">
              <a:buNone/>
            </a:pPr>
            <a:r>
              <a:rPr lang="en-US" sz="4400" dirty="0"/>
              <a:t>Go to </a:t>
            </a:r>
            <a:r>
              <a:rPr lang="en-US" sz="3600" dirty="0">
                <a:solidFill>
                  <a:srgbClr val="0070C0"/>
                </a:solidFill>
                <a:latin typeface="Monaco" charset="0"/>
                <a:ea typeface="Monaco" charset="0"/>
                <a:cs typeface="Monaco" charset="0"/>
              </a:rPr>
              <a:t>rmed2020.cloud</a:t>
            </a:r>
            <a:r>
              <a:rPr lang="en-US" sz="4400" dirty="0"/>
              <a:t> in your browser and log in using the username and password provided in the email. </a:t>
            </a:r>
          </a:p>
          <a:p>
            <a:pPr marL="0" indent="0">
              <a:buNone/>
            </a:pPr>
            <a:endParaRPr lang="en-US" sz="4400" dirty="0"/>
          </a:p>
          <a:p>
            <a:pPr marL="0" indent="0">
              <a:buNone/>
            </a:pPr>
            <a:r>
              <a:rPr lang="en-US" sz="4400" dirty="0"/>
              <a:t>Click “yes” once you see the RStudio panes.</a:t>
            </a:r>
            <a:endParaRPr lang="en-US" sz="2400" dirty="0"/>
          </a:p>
        </p:txBody>
      </p:sp>
    </p:spTree>
    <p:extLst>
      <p:ext uri="{BB962C8B-B14F-4D97-AF65-F5344CB8AC3E}">
        <p14:creationId xmlns:p14="http://schemas.microsoft.com/office/powerpoint/2010/main" val="29320521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502443" y="2752468"/>
            <a:ext cx="11187112" cy="1463040"/>
          </a:xfrm>
        </p:spPr>
        <p:txBody>
          <a:bodyPr/>
          <a:lstStyle/>
          <a:p>
            <a:r>
              <a:rPr lang="en-US" dirty="0">
                <a:latin typeface="+mn-lt"/>
              </a:rPr>
              <a:t>R Markdown</a:t>
            </a:r>
          </a:p>
        </p:txBody>
      </p:sp>
    </p:spTree>
    <p:extLst>
      <p:ext uri="{BB962C8B-B14F-4D97-AF65-F5344CB8AC3E}">
        <p14:creationId xmlns:p14="http://schemas.microsoft.com/office/powerpoint/2010/main" val="30744870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p:cNvGrpSpPr/>
          <p:nvPr/>
        </p:nvGrpSpPr>
        <p:grpSpPr>
          <a:xfrm>
            <a:off x="6922291" y="16387"/>
            <a:ext cx="5269709" cy="6857942"/>
            <a:chOff x="-4927602" y="-2651089"/>
            <a:chExt cx="4928070" cy="6413331"/>
          </a:xfrm>
        </p:grpSpPr>
        <p:pic>
          <p:nvPicPr>
            <p:cNvPr id="9" name="Picture 8"/>
            <p:cNvPicPr>
              <a:picLocks noChangeAspect="1"/>
            </p:cNvPicPr>
            <p:nvPr/>
          </p:nvPicPr>
          <p:blipFill>
            <a:blip r:embed="rId3"/>
            <a:stretch>
              <a:fillRect/>
            </a:stretch>
          </p:blipFill>
          <p:spPr>
            <a:xfrm>
              <a:off x="-3307462" y="-2651089"/>
              <a:ext cx="1629532" cy="2108441"/>
            </a:xfrm>
            <a:prstGeom prst="rect">
              <a:avLst/>
            </a:prstGeom>
          </p:spPr>
        </p:pic>
        <p:pic>
          <p:nvPicPr>
            <p:cNvPr id="10" name="Picture 9"/>
            <p:cNvPicPr>
              <a:picLocks noChangeAspect="1"/>
            </p:cNvPicPr>
            <p:nvPr/>
          </p:nvPicPr>
          <p:blipFill>
            <a:blip r:embed="rId4"/>
            <a:stretch>
              <a:fillRect/>
            </a:stretch>
          </p:blipFill>
          <p:spPr>
            <a:xfrm>
              <a:off x="-1677930" y="-2651088"/>
              <a:ext cx="1630628" cy="2090549"/>
            </a:xfrm>
            <a:prstGeom prst="rect">
              <a:avLst/>
            </a:prstGeom>
          </p:spPr>
        </p:pic>
        <p:pic>
          <p:nvPicPr>
            <p:cNvPr id="11" name="Picture 10"/>
            <p:cNvPicPr>
              <a:picLocks noChangeAspect="1"/>
            </p:cNvPicPr>
            <p:nvPr/>
          </p:nvPicPr>
          <p:blipFill>
            <a:blip r:embed="rId5"/>
            <a:stretch>
              <a:fillRect/>
            </a:stretch>
          </p:blipFill>
          <p:spPr>
            <a:xfrm>
              <a:off x="-4927602" y="-571188"/>
              <a:ext cx="1611141" cy="2140932"/>
            </a:xfrm>
            <a:prstGeom prst="rect">
              <a:avLst/>
            </a:prstGeom>
          </p:spPr>
        </p:pic>
        <p:pic>
          <p:nvPicPr>
            <p:cNvPr id="12" name="Picture 11"/>
            <p:cNvPicPr>
              <a:picLocks noChangeAspect="1"/>
            </p:cNvPicPr>
            <p:nvPr/>
          </p:nvPicPr>
          <p:blipFill>
            <a:blip r:embed="rId6"/>
            <a:stretch>
              <a:fillRect/>
            </a:stretch>
          </p:blipFill>
          <p:spPr>
            <a:xfrm>
              <a:off x="-3310940" y="-541749"/>
              <a:ext cx="1638637" cy="2177467"/>
            </a:xfrm>
            <a:prstGeom prst="rect">
              <a:avLst/>
            </a:prstGeom>
          </p:spPr>
        </p:pic>
        <p:pic>
          <p:nvPicPr>
            <p:cNvPr id="13" name="Picture 12"/>
            <p:cNvPicPr>
              <a:picLocks noChangeAspect="1"/>
            </p:cNvPicPr>
            <p:nvPr/>
          </p:nvPicPr>
          <p:blipFill>
            <a:blip r:embed="rId7"/>
            <a:stretch>
              <a:fillRect/>
            </a:stretch>
          </p:blipFill>
          <p:spPr>
            <a:xfrm>
              <a:off x="-4927600" y="-2651088"/>
              <a:ext cx="1620138" cy="2104418"/>
            </a:xfrm>
            <a:prstGeom prst="rect">
              <a:avLst/>
            </a:prstGeom>
          </p:spPr>
        </p:pic>
        <p:pic>
          <p:nvPicPr>
            <p:cNvPr id="14" name="Picture 13"/>
            <p:cNvPicPr>
              <a:picLocks noChangeAspect="1"/>
            </p:cNvPicPr>
            <p:nvPr/>
          </p:nvPicPr>
          <p:blipFill>
            <a:blip r:embed="rId8"/>
            <a:stretch>
              <a:fillRect/>
            </a:stretch>
          </p:blipFill>
          <p:spPr>
            <a:xfrm>
              <a:off x="-1681302" y="-529108"/>
              <a:ext cx="1636235" cy="2173505"/>
            </a:xfrm>
            <a:prstGeom prst="rect">
              <a:avLst/>
            </a:prstGeom>
          </p:spPr>
        </p:pic>
        <p:pic>
          <p:nvPicPr>
            <p:cNvPr id="16" name="Picture 15"/>
            <p:cNvPicPr>
              <a:picLocks noChangeAspect="1"/>
            </p:cNvPicPr>
            <p:nvPr/>
          </p:nvPicPr>
          <p:blipFill>
            <a:blip r:embed="rId9"/>
            <a:stretch>
              <a:fillRect/>
            </a:stretch>
          </p:blipFill>
          <p:spPr>
            <a:xfrm>
              <a:off x="-3332637" y="1574665"/>
              <a:ext cx="1663070" cy="2187577"/>
            </a:xfrm>
            <a:prstGeom prst="rect">
              <a:avLst/>
            </a:prstGeom>
          </p:spPr>
        </p:pic>
        <p:pic>
          <p:nvPicPr>
            <p:cNvPr id="17" name="Picture 16"/>
            <p:cNvPicPr>
              <a:picLocks noChangeAspect="1"/>
            </p:cNvPicPr>
            <p:nvPr/>
          </p:nvPicPr>
          <p:blipFill>
            <a:blip r:embed="rId10"/>
            <a:stretch>
              <a:fillRect/>
            </a:stretch>
          </p:blipFill>
          <p:spPr>
            <a:xfrm>
              <a:off x="-1681300" y="1566885"/>
              <a:ext cx="1681768" cy="2055494"/>
            </a:xfrm>
            <a:prstGeom prst="rect">
              <a:avLst/>
            </a:prstGeom>
          </p:spPr>
        </p:pic>
        <p:pic>
          <p:nvPicPr>
            <p:cNvPr id="15" name="Picture 14"/>
            <p:cNvPicPr>
              <a:picLocks noChangeAspect="1"/>
            </p:cNvPicPr>
            <p:nvPr/>
          </p:nvPicPr>
          <p:blipFill>
            <a:blip r:embed="rId11"/>
            <a:stretch>
              <a:fillRect/>
            </a:stretch>
          </p:blipFill>
          <p:spPr>
            <a:xfrm>
              <a:off x="-4927600" y="1566884"/>
              <a:ext cx="1610001" cy="2161679"/>
            </a:xfrm>
            <a:prstGeom prst="rect">
              <a:avLst/>
            </a:prstGeom>
          </p:spPr>
        </p:pic>
      </p:grpSp>
      <p:sp>
        <p:nvSpPr>
          <p:cNvPr id="3" name="Content Placeholder 2"/>
          <p:cNvSpPr>
            <a:spLocks noGrp="1"/>
          </p:cNvSpPr>
          <p:nvPr>
            <p:ph idx="4294967295"/>
          </p:nvPr>
        </p:nvSpPr>
        <p:spPr>
          <a:xfrm>
            <a:off x="641841" y="2240479"/>
            <a:ext cx="6923088" cy="4086225"/>
          </a:xfrm>
        </p:spPr>
        <p:txBody>
          <a:bodyPr>
            <a:normAutofit/>
          </a:bodyPr>
          <a:lstStyle/>
          <a:p>
            <a:pPr>
              <a:buFont typeface="Wingdings" pitchFamily="2" charset="2"/>
              <a:buChar char="v"/>
            </a:pPr>
            <a:r>
              <a:rPr lang="is-IS" sz="2800" dirty="0"/>
              <a:t> Chemo sensitivity from microarrays</a:t>
            </a:r>
          </a:p>
          <a:p>
            <a:pPr>
              <a:buFont typeface="Wingdings" pitchFamily="2" charset="2"/>
              <a:buChar char="v"/>
            </a:pPr>
            <a:endParaRPr lang="is-IS" sz="2800" dirty="0"/>
          </a:p>
          <a:p>
            <a:pPr>
              <a:buFont typeface="Wingdings" pitchFamily="2" charset="2"/>
              <a:buChar char="v"/>
            </a:pPr>
            <a:r>
              <a:rPr lang="is-IS" sz="2800" dirty="0"/>
              <a:t> Errors first, then cover-up</a:t>
            </a:r>
          </a:p>
          <a:p>
            <a:pPr>
              <a:buFont typeface="Wingdings" pitchFamily="2" charset="2"/>
              <a:buChar char="v"/>
            </a:pPr>
            <a:endParaRPr lang="is-IS" sz="2800" dirty="0"/>
          </a:p>
          <a:p>
            <a:pPr>
              <a:buFont typeface="Wingdings" pitchFamily="2" charset="2"/>
              <a:buChar char="v"/>
            </a:pPr>
            <a:r>
              <a:rPr lang="is-IS" sz="2800" dirty="0"/>
              <a:t> Clinical trials based on flawed models</a:t>
            </a:r>
          </a:p>
          <a:p>
            <a:pPr>
              <a:buFont typeface="Wingdings" pitchFamily="2" charset="2"/>
              <a:buChar char="v"/>
            </a:pPr>
            <a:endParaRPr lang="is-IS" sz="2800" dirty="0"/>
          </a:p>
          <a:p>
            <a:pPr>
              <a:buFont typeface="Wingdings" pitchFamily="2" charset="2"/>
              <a:buChar char="v"/>
            </a:pPr>
            <a:r>
              <a:rPr lang="is-IS" sz="2800" dirty="0"/>
              <a:t> Papers retracted, lawsuits settled</a:t>
            </a:r>
            <a:endParaRPr lang="en-US" sz="2800" dirty="0"/>
          </a:p>
        </p:txBody>
      </p:sp>
      <p:sp>
        <p:nvSpPr>
          <p:cNvPr id="4" name="TextBox 3">
            <a:extLst>
              <a:ext uri="{FF2B5EF4-FFF2-40B4-BE49-F238E27FC236}">
                <a16:creationId xmlns:a16="http://schemas.microsoft.com/office/drawing/2014/main" id="{31C4BECF-2671-8C4F-B6C1-5DECA315A544}"/>
              </a:ext>
            </a:extLst>
          </p:cNvPr>
          <p:cNvSpPr txBox="1"/>
          <p:nvPr/>
        </p:nvSpPr>
        <p:spPr>
          <a:xfrm>
            <a:off x="6922291" y="16387"/>
            <a:ext cx="5269709" cy="6894195"/>
          </a:xfrm>
          <a:prstGeom prst="rect">
            <a:avLst/>
          </a:prstGeom>
          <a:solidFill>
            <a:schemeClr val="bg1">
              <a:alpha val="62000"/>
            </a:schemeClr>
          </a:solidFill>
        </p:spPr>
        <p:txBody>
          <a:bodyPr wrap="square" rtlCol="0">
            <a:spAutoFit/>
          </a:bodyPr>
          <a:lstStyle/>
          <a:p>
            <a:pPr algn="ctr"/>
            <a:endParaRPr lang="en-US" sz="13800" dirty="0">
              <a:solidFill>
                <a:srgbClr val="FF0000"/>
              </a:solidFill>
            </a:endParaRPr>
          </a:p>
          <a:p>
            <a:pPr algn="ctr"/>
            <a:r>
              <a:rPr lang="en-US" sz="16600" b="1" dirty="0">
                <a:solidFill>
                  <a:srgbClr val="FF0000"/>
                </a:solidFill>
              </a:rPr>
              <a:t>18</a:t>
            </a:r>
            <a:endParaRPr lang="en-US" sz="13800" b="1" dirty="0">
              <a:solidFill>
                <a:srgbClr val="FF0000"/>
              </a:solidFill>
            </a:endParaRPr>
          </a:p>
          <a:p>
            <a:pPr algn="ctr"/>
            <a:endParaRPr lang="en-US" sz="13800" dirty="0">
              <a:solidFill>
                <a:srgbClr val="FF0000"/>
              </a:solidFill>
            </a:endParaRPr>
          </a:p>
        </p:txBody>
      </p:sp>
      <p:sp>
        <p:nvSpPr>
          <p:cNvPr id="20" name="object 10">
            <a:extLst>
              <a:ext uri="{FF2B5EF4-FFF2-40B4-BE49-F238E27FC236}">
                <a16:creationId xmlns:a16="http://schemas.microsoft.com/office/drawing/2014/main" id="{9BE1E457-8508-6A4F-80A2-4C0498DF80A0}"/>
              </a:ext>
            </a:extLst>
          </p:cNvPr>
          <p:cNvSpPr txBox="1"/>
          <p:nvPr/>
        </p:nvSpPr>
        <p:spPr>
          <a:xfrm>
            <a:off x="-1" y="682728"/>
            <a:ext cx="6916273"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The Duke Cancer Scandal</a:t>
            </a:r>
            <a:endParaRPr sz="4400" dirty="0">
              <a:latin typeface="Tw Cen MT" panose="020B0602020104020603" pitchFamily="34" charset="77"/>
              <a:cs typeface="Helvetica Neue"/>
            </a:endParaRPr>
          </a:p>
        </p:txBody>
      </p:sp>
    </p:spTree>
    <p:extLst>
      <p:ext uri="{BB962C8B-B14F-4D97-AF65-F5344CB8AC3E}">
        <p14:creationId xmlns:p14="http://schemas.microsoft.com/office/powerpoint/2010/main" val="3949800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0"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animBg="1"/>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10619</TotalTime>
  <Words>3385</Words>
  <Application>Microsoft Macintosh PowerPoint</Application>
  <PresentationFormat>Widescreen</PresentationFormat>
  <Paragraphs>328</Paragraphs>
  <Slides>35</Slides>
  <Notes>34</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35</vt:i4>
      </vt:variant>
    </vt:vector>
  </HeadingPairs>
  <TitlesOfParts>
    <vt:vector size="44" baseType="lpstr">
      <vt:lpstr>Andale Mono</vt:lpstr>
      <vt:lpstr>Arial</vt:lpstr>
      <vt:lpstr>Calibri</vt:lpstr>
      <vt:lpstr>Monaco</vt:lpstr>
      <vt:lpstr>Tw Cen MT</vt:lpstr>
      <vt:lpstr>Tw Cen MT Condensed</vt:lpstr>
      <vt:lpstr>Wingdings</vt:lpstr>
      <vt:lpstr>Wingdings 3</vt:lpstr>
      <vt:lpstr>Integral</vt:lpstr>
      <vt:lpstr>Introduction to R, RStudio, and  R Markdown</vt:lpstr>
      <vt:lpstr>PowerPoint Presentation</vt:lpstr>
      <vt:lpstr>RStudio</vt:lpstr>
      <vt:lpstr>RStudio:  In the Cloud… In Your Home</vt:lpstr>
      <vt:lpstr>PowerPoint Presentation</vt:lpstr>
      <vt:lpstr>PowerPoint Presentation</vt:lpstr>
      <vt:lpstr>Your Turn #1</vt:lpstr>
      <vt:lpstr>R Markdown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 Code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Your Turn #2</vt:lpstr>
      <vt:lpstr>PowerPoint Presentation</vt:lpstr>
      <vt:lpstr>What else?</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Teaching Medical Doctors  Reproducible Clinical Data Analysis</dc:title>
  <dc:creator>Kadauke, Stephan,M.D.</dc:creator>
  <cp:lastModifiedBy>Kadauke, Stephan</cp:lastModifiedBy>
  <cp:revision>554</cp:revision>
  <cp:lastPrinted>2019-02-19T22:36:37Z</cp:lastPrinted>
  <dcterms:created xsi:type="dcterms:W3CDTF">2018-02-01T22:00:01Z</dcterms:created>
  <dcterms:modified xsi:type="dcterms:W3CDTF">2020-08-21T22:21:42Z</dcterms:modified>
</cp:coreProperties>
</file>